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970" r:id="rId6"/>
    <p:sldId id="2147479302" r:id="rId7"/>
    <p:sldId id="2147479316" r:id="rId8"/>
    <p:sldId id="2147479312" r:id="rId9"/>
    <p:sldId id="2147479314" r:id="rId10"/>
    <p:sldId id="2147479306" r:id="rId11"/>
    <p:sldId id="2147479319" r:id="rId12"/>
    <p:sldId id="2147479307" r:id="rId13"/>
    <p:sldId id="2147479308" r:id="rId14"/>
    <p:sldId id="2147479315" r:id="rId15"/>
    <p:sldId id="2147479309" r:id="rId16"/>
    <p:sldId id="2147479310" r:id="rId17"/>
    <p:sldId id="2147479320" r:id="rId18"/>
    <p:sldId id="2147479311" r:id="rId19"/>
    <p:sldId id="2147479321" r:id="rId20"/>
    <p:sldId id="7607" r:id="rId21"/>
    <p:sldId id="7606" r:id="rId22"/>
    <p:sldId id="2147479304"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009FDF"/>
    <a:srgbClr val="41B6E6"/>
    <a:srgbClr val="75787B"/>
    <a:srgbClr val="000000"/>
    <a:srgbClr val="FFFFFF"/>
    <a:srgbClr val="0028A0"/>
    <a:srgbClr val="E2E2E2"/>
    <a:srgbClr val="002E5D"/>
    <a:srgbClr val="020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4660"/>
  </p:normalViewPr>
  <p:slideViewPr>
    <p:cSldViewPr snapToGrid="0">
      <p:cViewPr varScale="1">
        <p:scale>
          <a:sx n="62" d="100"/>
          <a:sy n="62" d="100"/>
        </p:scale>
        <p:origin x="1136" y="5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9CF36-66AA-4250-9263-5E1981112B66}"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B2DE-5488-4A99-8C52-B7A8EFA28EC8}" type="slidenum">
              <a:rPr lang="en-US" smtClean="0"/>
              <a:t>‹#›</a:t>
            </a:fld>
            <a:endParaRPr lang="en-US"/>
          </a:p>
        </p:txBody>
      </p:sp>
    </p:spTree>
    <p:extLst>
      <p:ext uri="{BB962C8B-B14F-4D97-AF65-F5344CB8AC3E}">
        <p14:creationId xmlns:p14="http://schemas.microsoft.com/office/powerpoint/2010/main" val="252455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4B2DE-5488-4A99-8C52-B7A8EFA28EC8}" type="slidenum">
              <a:rPr lang="en-US" smtClean="0"/>
              <a:t>1</a:t>
            </a:fld>
            <a:endParaRPr lang="en-US"/>
          </a:p>
        </p:txBody>
      </p:sp>
    </p:spTree>
    <p:extLst>
      <p:ext uri="{BB962C8B-B14F-4D97-AF65-F5344CB8AC3E}">
        <p14:creationId xmlns:p14="http://schemas.microsoft.com/office/powerpoint/2010/main" val="167863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74B2DE-5488-4A99-8C52-B7A8EFA28EC8}" type="slidenum">
              <a:rPr lang="en-US" smtClean="0"/>
              <a:t>2</a:t>
            </a:fld>
            <a:endParaRPr lang="en-US"/>
          </a:p>
        </p:txBody>
      </p:sp>
    </p:spTree>
    <p:extLst>
      <p:ext uri="{BB962C8B-B14F-4D97-AF65-F5344CB8AC3E}">
        <p14:creationId xmlns:p14="http://schemas.microsoft.com/office/powerpoint/2010/main" val="300492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57113-89F4-B2D8-B108-3E722B826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AE6B8-1F4F-FD3B-8D07-DF70BE953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229BB-6A73-DE9C-4E75-7ED8A80F92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EBDA14-E252-1F85-C4E9-73F474CDC8E8}"/>
              </a:ext>
            </a:extLst>
          </p:cNvPr>
          <p:cNvSpPr>
            <a:spLocks noGrp="1"/>
          </p:cNvSpPr>
          <p:nvPr>
            <p:ph type="sldNum" sz="quarter" idx="10"/>
          </p:nvPr>
        </p:nvSpPr>
        <p:spPr/>
        <p:txBody>
          <a:bodyPr/>
          <a:lstStyle/>
          <a:p>
            <a:fld id="{1A74B2DE-5488-4A99-8C52-B7A8EFA28EC8}" type="slidenum">
              <a:rPr lang="en-US" smtClean="0"/>
              <a:t>5</a:t>
            </a:fld>
            <a:endParaRPr lang="en-US"/>
          </a:p>
        </p:txBody>
      </p:sp>
    </p:spTree>
    <p:extLst>
      <p:ext uri="{BB962C8B-B14F-4D97-AF65-F5344CB8AC3E}">
        <p14:creationId xmlns:p14="http://schemas.microsoft.com/office/powerpoint/2010/main" val="379579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A25B3-7965-60A2-A465-E3DA0B727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FCAD2-220C-EA35-11D8-447908646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16285-9E8E-3129-C002-BFDFD9B109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a:extLst>
              <a:ext uri="{FF2B5EF4-FFF2-40B4-BE49-F238E27FC236}">
                <a16:creationId xmlns:a16="http://schemas.microsoft.com/office/drawing/2014/main" id="{01EC279D-8754-7471-FD77-86471790B981}"/>
              </a:ext>
            </a:extLst>
          </p:cNvPr>
          <p:cNvSpPr>
            <a:spLocks noGrp="1"/>
          </p:cNvSpPr>
          <p:nvPr>
            <p:ph type="sldNum" sz="quarter" idx="5"/>
          </p:nvPr>
        </p:nvSpPr>
        <p:spPr/>
        <p:txBody>
          <a:bodyPr/>
          <a:lstStyle/>
          <a:p>
            <a:fld id="{1A74B2DE-5488-4A99-8C52-B7A8EFA28EC8}" type="slidenum">
              <a:rPr lang="en-US" smtClean="0"/>
              <a:t>7</a:t>
            </a:fld>
            <a:endParaRPr lang="en-US"/>
          </a:p>
        </p:txBody>
      </p:sp>
    </p:spTree>
    <p:extLst>
      <p:ext uri="{BB962C8B-B14F-4D97-AF65-F5344CB8AC3E}">
        <p14:creationId xmlns:p14="http://schemas.microsoft.com/office/powerpoint/2010/main" val="18987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5CAB9-A660-4800-8DCE-7441D6EAB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E35F6-2091-9BCE-5C27-D101DC0EC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4B86F-08D7-EDB8-818A-49A5494DE3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ACAF6B-0639-4038-1FCC-44CBCEDA69FB}"/>
              </a:ext>
            </a:extLst>
          </p:cNvPr>
          <p:cNvSpPr>
            <a:spLocks noGrp="1"/>
          </p:cNvSpPr>
          <p:nvPr>
            <p:ph type="sldNum" sz="quarter" idx="10"/>
          </p:nvPr>
        </p:nvSpPr>
        <p:spPr/>
        <p:txBody>
          <a:bodyPr/>
          <a:lstStyle/>
          <a:p>
            <a:fld id="{1A74B2DE-5488-4A99-8C52-B7A8EFA28EC8}" type="slidenum">
              <a:rPr lang="en-US" smtClean="0"/>
              <a:t>8</a:t>
            </a:fld>
            <a:endParaRPr lang="en-US"/>
          </a:p>
        </p:txBody>
      </p:sp>
    </p:spTree>
    <p:extLst>
      <p:ext uri="{BB962C8B-B14F-4D97-AF65-F5344CB8AC3E}">
        <p14:creationId xmlns:p14="http://schemas.microsoft.com/office/powerpoint/2010/main" val="32445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20C12-DB0D-A7BB-6235-A5D8A2AEC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A5EB3-CA60-EB76-CAE3-8B40E3445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32743-D739-09F2-F007-59C2604F0D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a:extLst>
              <a:ext uri="{FF2B5EF4-FFF2-40B4-BE49-F238E27FC236}">
                <a16:creationId xmlns:a16="http://schemas.microsoft.com/office/drawing/2014/main" id="{DD522E5D-927E-1AE2-2CBE-BF2DCF7360B5}"/>
              </a:ext>
            </a:extLst>
          </p:cNvPr>
          <p:cNvSpPr>
            <a:spLocks noGrp="1"/>
          </p:cNvSpPr>
          <p:nvPr>
            <p:ph type="sldNum" sz="quarter" idx="5"/>
          </p:nvPr>
        </p:nvSpPr>
        <p:spPr/>
        <p:txBody>
          <a:bodyPr/>
          <a:lstStyle/>
          <a:p>
            <a:fld id="{1A74B2DE-5488-4A99-8C52-B7A8EFA28EC8}" type="slidenum">
              <a:rPr lang="en-US" smtClean="0"/>
              <a:t>9</a:t>
            </a:fld>
            <a:endParaRPr lang="en-US"/>
          </a:p>
        </p:txBody>
      </p:sp>
    </p:spTree>
    <p:extLst>
      <p:ext uri="{BB962C8B-B14F-4D97-AF65-F5344CB8AC3E}">
        <p14:creationId xmlns:p14="http://schemas.microsoft.com/office/powerpoint/2010/main" val="393302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80CC4-446A-0CFE-2376-1D0A6640F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1CBB0-FEF3-CD9D-5855-ED5F09ABC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28F97-8645-99E6-81EA-449817DE25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a:extLst>
              <a:ext uri="{FF2B5EF4-FFF2-40B4-BE49-F238E27FC236}">
                <a16:creationId xmlns:a16="http://schemas.microsoft.com/office/drawing/2014/main" id="{677D6D1E-037F-7AE5-6985-C11F55B98F0E}"/>
              </a:ext>
            </a:extLst>
          </p:cNvPr>
          <p:cNvSpPr>
            <a:spLocks noGrp="1"/>
          </p:cNvSpPr>
          <p:nvPr>
            <p:ph type="sldNum" sz="quarter" idx="5"/>
          </p:nvPr>
        </p:nvSpPr>
        <p:spPr/>
        <p:txBody>
          <a:bodyPr/>
          <a:lstStyle/>
          <a:p>
            <a:fld id="{1A74B2DE-5488-4A99-8C52-B7A8EFA28EC8}" type="slidenum">
              <a:rPr lang="en-US" smtClean="0"/>
              <a:t>10</a:t>
            </a:fld>
            <a:endParaRPr lang="en-US"/>
          </a:p>
        </p:txBody>
      </p:sp>
    </p:spTree>
    <p:extLst>
      <p:ext uri="{BB962C8B-B14F-4D97-AF65-F5344CB8AC3E}">
        <p14:creationId xmlns:p14="http://schemas.microsoft.com/office/powerpoint/2010/main" val="306652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28DA-7057-411A-7D9E-6FDC0782A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6453C-0DBC-228D-B81B-CE6DE823D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5A4E8-AB61-C5BB-2009-26DA6EEFC9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AC0638-6AFC-EE6C-471E-73999FCE3E06}"/>
              </a:ext>
            </a:extLst>
          </p:cNvPr>
          <p:cNvSpPr>
            <a:spLocks noGrp="1"/>
          </p:cNvSpPr>
          <p:nvPr>
            <p:ph type="sldNum" sz="quarter" idx="10"/>
          </p:nvPr>
        </p:nvSpPr>
        <p:spPr/>
        <p:txBody>
          <a:bodyPr/>
          <a:lstStyle/>
          <a:p>
            <a:fld id="{1A74B2DE-5488-4A99-8C52-B7A8EFA28EC8}" type="slidenum">
              <a:rPr lang="en-US" smtClean="0"/>
              <a:t>14</a:t>
            </a:fld>
            <a:endParaRPr lang="en-US"/>
          </a:p>
        </p:txBody>
      </p:sp>
    </p:spTree>
    <p:extLst>
      <p:ext uri="{BB962C8B-B14F-4D97-AF65-F5344CB8AC3E}">
        <p14:creationId xmlns:p14="http://schemas.microsoft.com/office/powerpoint/2010/main" val="239741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E593D-6B15-7242-13E1-9C2ED9DD2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77674-3C4C-9B21-D1A7-B4C31C7E6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6A8EA-A7D5-6E55-CCC5-DE3F35BCE4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7F007C-93CC-B1A3-598C-E0E4024C5AE5}"/>
              </a:ext>
            </a:extLst>
          </p:cNvPr>
          <p:cNvSpPr>
            <a:spLocks noGrp="1"/>
          </p:cNvSpPr>
          <p:nvPr>
            <p:ph type="sldNum" sz="quarter" idx="10"/>
          </p:nvPr>
        </p:nvSpPr>
        <p:spPr/>
        <p:txBody>
          <a:bodyPr/>
          <a:lstStyle/>
          <a:p>
            <a:fld id="{1A74B2DE-5488-4A99-8C52-B7A8EFA28EC8}" type="slidenum">
              <a:rPr lang="en-US" smtClean="0"/>
              <a:t>16</a:t>
            </a:fld>
            <a:endParaRPr lang="en-US"/>
          </a:p>
        </p:txBody>
      </p:sp>
    </p:spTree>
    <p:extLst>
      <p:ext uri="{BB962C8B-B14F-4D97-AF65-F5344CB8AC3E}">
        <p14:creationId xmlns:p14="http://schemas.microsoft.com/office/powerpoint/2010/main" val="37273026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pic>
        <p:nvPicPr>
          <p:cNvPr id="11" name="Picture 10" descr="A blue and white background with lines and dots&#10;&#10;Description automatically generated">
            <a:extLst>
              <a:ext uri="{FF2B5EF4-FFF2-40B4-BE49-F238E27FC236}">
                <a16:creationId xmlns:a16="http://schemas.microsoft.com/office/drawing/2014/main" id="{96C1D772-6C98-5F0A-3D2F-7DEF013B77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3" b="7813"/>
          <a:stretch/>
        </p:blipFill>
        <p:spPr>
          <a:xfrm>
            <a:off x="0" y="0"/>
            <a:ext cx="12188952" cy="6856286"/>
          </a:xfrm>
          <a:prstGeom prst="rect">
            <a:avLst/>
          </a:prstGeom>
        </p:spPr>
      </p:pic>
      <p:sp>
        <p:nvSpPr>
          <p:cNvPr id="6" name="Rectangle 5">
            <a:extLst>
              <a:ext uri="{FF2B5EF4-FFF2-40B4-BE49-F238E27FC236}">
                <a16:creationId xmlns:a16="http://schemas.microsoft.com/office/drawing/2014/main" id="{0094616F-A375-384F-5D9E-13C482B3DF7D}"/>
              </a:ext>
            </a:extLst>
          </p:cNvPr>
          <p:cNvSpPr/>
          <p:nvPr userDrawn="1"/>
        </p:nvSpPr>
        <p:spPr>
          <a:xfrm>
            <a:off x="0" y="0"/>
            <a:ext cx="12192000" cy="6858000"/>
          </a:xfrm>
          <a:prstGeom prst="rect">
            <a:avLst/>
          </a:prstGeom>
          <a:gradFill>
            <a:gsLst>
              <a:gs pos="2000">
                <a:schemeClr val="bg2">
                  <a:alpha val="78000"/>
                </a:schemeClr>
              </a:gs>
              <a:gs pos="8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1F24B8E6-70B6-2613-B766-ECECF6B8FCF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152400"/>
            <a:ext cx="2438400" cy="1371600"/>
          </a:xfrm>
          <a:prstGeom prst="rect">
            <a:avLst/>
          </a:prstGeom>
        </p:spPr>
      </p:pic>
      <p:sp>
        <p:nvSpPr>
          <p:cNvPr id="8" name="Text Placeholder 8">
            <a:extLst>
              <a:ext uri="{FF2B5EF4-FFF2-40B4-BE49-F238E27FC236}">
                <a16:creationId xmlns:a16="http://schemas.microsoft.com/office/drawing/2014/main" id="{C64FFDA9-6EDB-DA7E-8FF6-F7C4504B6F58}"/>
              </a:ext>
            </a:extLst>
          </p:cNvPr>
          <p:cNvSpPr>
            <a:spLocks noGrp="1"/>
          </p:cNvSpPr>
          <p:nvPr>
            <p:ph type="body" sz="quarter" idx="11" hasCustomPrompt="1"/>
          </p:nvPr>
        </p:nvSpPr>
        <p:spPr>
          <a:xfrm>
            <a:off x="8219500" y="6262301"/>
            <a:ext cx="3528000" cy="276999"/>
          </a:xfrm>
          <a:noFill/>
        </p:spPr>
        <p:txBody>
          <a:bodyPr wrap="square" lIns="0" tIns="0" rIns="0" bIns="0" rtlCol="0">
            <a:spAutoFit/>
          </a:bodyPr>
          <a:lstStyle>
            <a:lvl1pPr algn="r">
              <a:defRPr lang="en-US" sz="1800" b="0" smtClean="0">
                <a:solidFill>
                  <a:schemeClr val="bg1"/>
                </a:solidFill>
                <a:latin typeface="Arial" panose="020B0604020202020204" pitchFamily="34" charset="0"/>
                <a:cs typeface="Arial" panose="020B0604020202020204" pitchFamily="34" charset="0"/>
              </a:defRPr>
            </a:lvl1pPr>
            <a:lvl2pPr>
              <a:defRPr lang="en-US" sz="1800"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GB" sz="1800">
                <a:solidFill>
                  <a:schemeClr val="tx1"/>
                </a:solidFill>
              </a:defRPr>
            </a:lvl5pPr>
          </a:lstStyle>
          <a:p>
            <a:pPr marR="0" lvl="0" algn="r" fontAlgn="auto">
              <a:spcBef>
                <a:spcPts val="0"/>
              </a:spcBef>
              <a:spcAft>
                <a:spcPts val="0"/>
              </a:spcAft>
              <a:buClrTx/>
              <a:buSzTx/>
              <a:buFontTx/>
              <a:tabLst/>
            </a:pPr>
            <a:r>
              <a:rPr lang="en-US"/>
              <a:t>Click to insert Date</a:t>
            </a:r>
            <a:endParaRPr lang="en-GB"/>
          </a:p>
        </p:txBody>
      </p:sp>
      <p:sp>
        <p:nvSpPr>
          <p:cNvPr id="9" name="Text Placeholder 6">
            <a:extLst>
              <a:ext uri="{FF2B5EF4-FFF2-40B4-BE49-F238E27FC236}">
                <a16:creationId xmlns:a16="http://schemas.microsoft.com/office/drawing/2014/main" id="{76D43453-151E-8C87-76DC-57D898663232}"/>
              </a:ext>
            </a:extLst>
          </p:cNvPr>
          <p:cNvSpPr>
            <a:spLocks noGrp="1"/>
          </p:cNvSpPr>
          <p:nvPr>
            <p:ph type="body" sz="quarter" idx="10" hasCustomPrompt="1"/>
          </p:nvPr>
        </p:nvSpPr>
        <p:spPr>
          <a:xfrm>
            <a:off x="459869" y="6262301"/>
            <a:ext cx="7635600" cy="276999"/>
          </a:xfrm>
          <a:noFill/>
        </p:spPr>
        <p:txBody>
          <a:bodyPr wrap="square" lIns="0" tIns="0" rIns="0" bIns="0" rtlCol="0">
            <a:spAutoFit/>
          </a:bodyPr>
          <a:lstStyle>
            <a:lvl1pPr>
              <a:defRPr lang="en-US" sz="1800" b="1" smtClean="0">
                <a:solidFill>
                  <a:schemeClr val="bg1"/>
                </a:solidFill>
                <a:latin typeface="Arial" panose="020B0604020202020204" pitchFamily="34" charset="0"/>
                <a:cs typeface="Arial" panose="020B0604020202020204" pitchFamily="34" charset="0"/>
              </a:defRPr>
            </a:lvl1pPr>
            <a:lvl2pPr>
              <a:defRPr lang="en-US" sz="1800"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GB" sz="1800">
                <a:solidFill>
                  <a:schemeClr val="tx1"/>
                </a:solidFill>
              </a:defRPr>
            </a:lvl5pPr>
          </a:lstStyle>
          <a:p>
            <a:pPr marR="0" lvl="0" fontAlgn="auto">
              <a:spcBef>
                <a:spcPts val="0"/>
              </a:spcBef>
              <a:spcAft>
                <a:spcPts val="0"/>
              </a:spcAft>
              <a:buClrTx/>
              <a:buSzTx/>
              <a:buFontTx/>
              <a:tabLst/>
            </a:pPr>
            <a:r>
              <a:rPr lang="en-US"/>
              <a:t>Click to Insert Name</a:t>
            </a:r>
          </a:p>
        </p:txBody>
      </p:sp>
      <p:sp>
        <p:nvSpPr>
          <p:cNvPr id="10" name="Title 1">
            <a:extLst>
              <a:ext uri="{FF2B5EF4-FFF2-40B4-BE49-F238E27FC236}">
                <a16:creationId xmlns:a16="http://schemas.microsoft.com/office/drawing/2014/main" id="{92E3E872-6A5A-BE36-E46D-7E850363203A}"/>
              </a:ext>
            </a:extLst>
          </p:cNvPr>
          <p:cNvSpPr>
            <a:spLocks noGrp="1"/>
          </p:cNvSpPr>
          <p:nvPr>
            <p:ph type="ctrTitle"/>
          </p:nvPr>
        </p:nvSpPr>
        <p:spPr>
          <a:xfrm>
            <a:off x="3048" y="3803904"/>
            <a:ext cx="12188952" cy="2139696"/>
          </a:xfrm>
          <a:noFill/>
        </p:spPr>
        <p:txBody>
          <a:bodyPr lIns="457200" tIns="457200" rIns="457200" bIns="457200" anchor="ctr" anchorCtr="0">
            <a:noAutofit/>
          </a:bodyPr>
          <a:lstStyle>
            <a:lvl1pPr algn="l">
              <a:defRPr sz="4400">
                <a:solidFill>
                  <a:schemeClr val="bg1"/>
                </a:solidFill>
              </a:defRPr>
            </a:lvl1pPr>
          </a:lstStyle>
          <a:p>
            <a:r>
              <a:rPr lang="en-US"/>
              <a:t>Click to edit Master title style</a:t>
            </a:r>
          </a:p>
        </p:txBody>
      </p:sp>
      <p:grpSp>
        <p:nvGrpSpPr>
          <p:cNvPr id="15" name="Group 14">
            <a:extLst>
              <a:ext uri="{FF2B5EF4-FFF2-40B4-BE49-F238E27FC236}">
                <a16:creationId xmlns:a16="http://schemas.microsoft.com/office/drawing/2014/main" id="{7FB047AF-B8A8-CC34-3410-5C05B4E486D5}"/>
              </a:ext>
            </a:extLst>
          </p:cNvPr>
          <p:cNvGrpSpPr/>
          <p:nvPr userDrawn="1"/>
        </p:nvGrpSpPr>
        <p:grpSpPr>
          <a:xfrm>
            <a:off x="9892782" y="456060"/>
            <a:ext cx="1860287" cy="699741"/>
            <a:chOff x="5902387" y="3168650"/>
            <a:chExt cx="1384300" cy="520700"/>
          </a:xfrm>
        </p:grpSpPr>
        <p:pic>
          <p:nvPicPr>
            <p:cNvPr id="16" name="Graphic 15">
              <a:extLst>
                <a:ext uri="{FF2B5EF4-FFF2-40B4-BE49-F238E27FC236}">
                  <a16:creationId xmlns:a16="http://schemas.microsoft.com/office/drawing/2014/main" id="{3807CE67-1C99-086F-2082-396163DBD4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2387" y="3168650"/>
              <a:ext cx="1384300" cy="520700"/>
            </a:xfrm>
            <a:prstGeom prst="rect">
              <a:avLst/>
            </a:prstGeom>
          </p:spPr>
        </p:pic>
        <p:pic>
          <p:nvPicPr>
            <p:cNvPr id="17" name="Graphic 16">
              <a:extLst>
                <a:ext uri="{FF2B5EF4-FFF2-40B4-BE49-F238E27FC236}">
                  <a16:creationId xmlns:a16="http://schemas.microsoft.com/office/drawing/2014/main" id="{D322CE39-A622-0160-118E-61E3EE8798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51984" y="3213100"/>
              <a:ext cx="1206500" cy="431800"/>
            </a:xfrm>
            <a:prstGeom prst="rect">
              <a:avLst/>
            </a:prstGeom>
          </p:spPr>
        </p:pic>
      </p:grpSp>
    </p:spTree>
    <p:extLst>
      <p:ext uri="{BB962C8B-B14F-4D97-AF65-F5344CB8AC3E}">
        <p14:creationId xmlns:p14="http://schemas.microsoft.com/office/powerpoint/2010/main" val="178501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81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1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70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7680-059B-9C79-7355-EA5407E276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9ED10A1-0F73-D2CA-DF00-F30946CFE2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1474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483235" y="1077238"/>
            <a:ext cx="11264265" cy="307777"/>
          </a:xfrm>
        </p:spPr>
        <p:txBody>
          <a:bodyPr wrap="square" numCol="1">
            <a:spAutoFit/>
          </a:bodyPr>
          <a:lstStyle>
            <a:lvl1pPr>
              <a:lnSpc>
                <a:spcPct val="100000"/>
              </a:lnSpc>
              <a:spcBef>
                <a:spcPts val="0"/>
              </a:spcBef>
              <a:defRPr sz="2000">
                <a:solidFill>
                  <a:schemeClr val="bg2">
                    <a:lumMod val="65000"/>
                    <a:lumOff val="35000"/>
                  </a:schemeClr>
                </a:solidFill>
              </a:defRPr>
            </a:lvl1pPr>
            <a:lvl2pPr>
              <a:defRPr sz="2400"/>
            </a:lvl2pPr>
            <a:lvl3pPr>
              <a:defRPr sz="2400"/>
            </a:lvl3pPr>
            <a:lvl4pPr>
              <a:defRPr sz="2400"/>
            </a:lvl4pPr>
            <a:lvl5pPr>
              <a:defRPr sz="2400"/>
            </a:lvl5pPr>
          </a:lstStyle>
          <a:p>
            <a:pPr lvl="0"/>
            <a:r>
              <a:rPr lang="en-US"/>
              <a:t>Click to edit Master text styles</a:t>
            </a:r>
          </a:p>
        </p:txBody>
      </p:sp>
    </p:spTree>
    <p:extLst>
      <p:ext uri="{BB962C8B-B14F-4D97-AF65-F5344CB8AC3E}">
        <p14:creationId xmlns:p14="http://schemas.microsoft.com/office/powerpoint/2010/main" val="135935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58CB76-BC83-43E9-92D5-CCA1F6FE8BEC}"/>
              </a:ext>
            </a:extLst>
          </p:cNvPr>
          <p:cNvSpPr>
            <a:spLocks noGrp="1"/>
          </p:cNvSpPr>
          <p:nvPr>
            <p:ph type="title"/>
          </p:nvPr>
        </p:nvSpPr>
        <p:spPr>
          <a:xfrm>
            <a:off x="539552" y="274638"/>
            <a:ext cx="10833298" cy="634082"/>
          </a:xfrm>
          <a:prstGeom prst="rect">
            <a:avLst/>
          </a:prstGeom>
        </p:spPr>
        <p:txBody>
          <a:bodyPr/>
          <a:lstStyle>
            <a:lvl1pPr>
              <a:defRPr sz="4000" b="1">
                <a:solidFill>
                  <a:schemeClr val="tx2"/>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A9608E48-D5BC-4448-9AED-440523A562DF}"/>
              </a:ext>
            </a:extLst>
          </p:cNvPr>
          <p:cNvSpPr>
            <a:spLocks noGrp="1"/>
          </p:cNvSpPr>
          <p:nvPr>
            <p:ph idx="1"/>
          </p:nvPr>
        </p:nvSpPr>
        <p:spPr>
          <a:xfrm>
            <a:off x="539552" y="1600200"/>
            <a:ext cx="10833298" cy="4367463"/>
          </a:xfrm>
          <a:prstGeom prst="rect">
            <a:avLst/>
          </a:prstGeom>
        </p:spPr>
        <p:txBody>
          <a:bodyPr/>
          <a:lstStyle>
            <a:lvl1pPr>
              <a:defRPr sz="2000">
                <a:solidFill>
                  <a:schemeClr val="bg2"/>
                </a:solidFill>
              </a:defRPr>
            </a:lvl1pPr>
            <a:lvl2pPr>
              <a:defRPr sz="20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5">
            <a:extLst>
              <a:ext uri="{FF2B5EF4-FFF2-40B4-BE49-F238E27FC236}">
                <a16:creationId xmlns:a16="http://schemas.microsoft.com/office/drawing/2014/main" id="{C3FBF40E-1BE7-4834-8195-CB79EC300240}"/>
              </a:ext>
            </a:extLst>
          </p:cNvPr>
          <p:cNvSpPr>
            <a:spLocks noGrp="1"/>
          </p:cNvSpPr>
          <p:nvPr>
            <p:ph type="sldNum" sz="quarter" idx="4"/>
          </p:nvPr>
        </p:nvSpPr>
        <p:spPr>
          <a:xfrm>
            <a:off x="564168" y="6465184"/>
            <a:ext cx="864096" cy="149101"/>
          </a:xfrm>
          <a:prstGeom prst="rect">
            <a:avLst/>
          </a:prstGeom>
        </p:spPr>
        <p:txBody>
          <a:bodyPr vert="horz" lIns="0" tIns="0" rIns="0" bIns="0" rtlCol="0" anchor="b" anchorCtr="0"/>
          <a:lstStyle>
            <a:lvl1pPr algn="l">
              <a:defRPr sz="1200" b="1">
                <a:solidFill>
                  <a:schemeClr val="bg2"/>
                </a:solidFill>
              </a:defRPr>
            </a:lvl1pPr>
          </a:lstStyle>
          <a:p>
            <a:fld id="{75511EC7-6901-4157-B520-BBBE67D9596A}" type="slidenum">
              <a:rPr lang="en-GB" smtClean="0"/>
              <a:pPr/>
              <a:t>‹#›</a:t>
            </a:fld>
            <a:endParaRPr lang="en-GB"/>
          </a:p>
        </p:txBody>
      </p:sp>
    </p:spTree>
    <p:extLst>
      <p:ext uri="{BB962C8B-B14F-4D97-AF65-F5344CB8AC3E}">
        <p14:creationId xmlns:p14="http://schemas.microsoft.com/office/powerpoint/2010/main" val="3212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483235" y="1077238"/>
            <a:ext cx="11264265" cy="430887"/>
          </a:xfrm>
        </p:spPr>
        <p:txBody>
          <a:bodyPr wrap="square" numCol="1">
            <a:spAutoFit/>
          </a:bodyPr>
          <a:lstStyle>
            <a:lvl1pPr>
              <a:lnSpc>
                <a:spcPct val="100000"/>
              </a:lnSpc>
              <a:spcBef>
                <a:spcPts val="0"/>
              </a:spcBef>
              <a:defRPr sz="2800">
                <a:solidFill>
                  <a:schemeClr val="bg2">
                    <a:lumMod val="65000"/>
                    <a:lumOff val="35000"/>
                  </a:schemeClr>
                </a:solidFill>
              </a:defRPr>
            </a:lvl1pPr>
            <a:lvl2pPr>
              <a:defRPr sz="2400"/>
            </a:lvl2pPr>
            <a:lvl3pPr>
              <a:defRPr sz="2400"/>
            </a:lvl3pPr>
            <a:lvl4pPr>
              <a:defRPr sz="2400"/>
            </a:lvl4pPr>
            <a:lvl5pPr>
              <a:defRPr sz="2400"/>
            </a:lvl5pPr>
          </a:lstStyle>
          <a:p>
            <a:pPr lvl="0"/>
            <a:r>
              <a:rPr lang="en-US"/>
              <a:t>Click to edit Master text styles</a:t>
            </a:r>
          </a:p>
        </p:txBody>
      </p:sp>
    </p:spTree>
    <p:extLst>
      <p:ext uri="{BB962C8B-B14F-4D97-AF65-F5344CB8AC3E}">
        <p14:creationId xmlns:p14="http://schemas.microsoft.com/office/powerpoint/2010/main" val="428906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Layout">
    <p:spTree>
      <p:nvGrpSpPr>
        <p:cNvPr id="1" name=""/>
        <p:cNvGrpSpPr/>
        <p:nvPr/>
      </p:nvGrpSpPr>
      <p:grpSpPr>
        <a:xfrm>
          <a:off x="0" y="0"/>
          <a:ext cx="0" cy="0"/>
          <a:chOff x="0" y="0"/>
          <a:chExt cx="0" cy="0"/>
        </a:xfrm>
      </p:grpSpPr>
      <p:pic>
        <p:nvPicPr>
          <p:cNvPr id="3" name="Picture 2" descr="A blue and white background with lines and dots&#10;&#10;Description automatically generated">
            <a:extLst>
              <a:ext uri="{FF2B5EF4-FFF2-40B4-BE49-F238E27FC236}">
                <a16:creationId xmlns:a16="http://schemas.microsoft.com/office/drawing/2014/main" id="{CC68A58C-B795-3696-A0E8-A69C4D487B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3" b="7813"/>
          <a:stretch/>
        </p:blipFill>
        <p:spPr>
          <a:xfrm>
            <a:off x="0" y="0"/>
            <a:ext cx="12188952" cy="6856286"/>
          </a:xfrm>
          <a:prstGeom prst="rect">
            <a:avLst/>
          </a:prstGeom>
        </p:spPr>
      </p:pic>
      <p:sp>
        <p:nvSpPr>
          <p:cNvPr id="6" name="Rectangle 5">
            <a:extLst>
              <a:ext uri="{FF2B5EF4-FFF2-40B4-BE49-F238E27FC236}">
                <a16:creationId xmlns:a16="http://schemas.microsoft.com/office/drawing/2014/main" id="{87242436-5388-B9A0-1756-5FEE623475DD}"/>
              </a:ext>
            </a:extLst>
          </p:cNvPr>
          <p:cNvSpPr/>
          <p:nvPr userDrawn="1"/>
        </p:nvSpPr>
        <p:spPr>
          <a:xfrm>
            <a:off x="0" y="0"/>
            <a:ext cx="12192000" cy="6858000"/>
          </a:xfrm>
          <a:prstGeom prst="rect">
            <a:avLst/>
          </a:prstGeom>
          <a:gradFill>
            <a:gsLst>
              <a:gs pos="2000">
                <a:schemeClr val="bg2">
                  <a:alpha val="78000"/>
                </a:schemeClr>
              </a:gs>
              <a:gs pos="8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30990F2E-80DA-A254-1A02-A62DE77E6AB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152400"/>
            <a:ext cx="2438400" cy="1371600"/>
          </a:xfrm>
          <a:prstGeom prst="rect">
            <a:avLst/>
          </a:prstGeom>
        </p:spPr>
      </p:pic>
      <p:sp>
        <p:nvSpPr>
          <p:cNvPr id="2" name="Title 1"/>
          <p:cNvSpPr>
            <a:spLocks noGrp="1"/>
          </p:cNvSpPr>
          <p:nvPr>
            <p:ph type="ctrTitle"/>
          </p:nvPr>
        </p:nvSpPr>
        <p:spPr>
          <a:xfrm>
            <a:off x="3048" y="3803904"/>
            <a:ext cx="12188952" cy="2139696"/>
          </a:xfrm>
          <a:noFill/>
        </p:spPr>
        <p:txBody>
          <a:bodyPr lIns="457200" tIns="457200" rIns="457200" bIns="457200" anchor="ctr" anchorCtr="0">
            <a:noAutofit/>
          </a:bodyPr>
          <a:lstStyle>
            <a:lvl1pPr algn="l">
              <a:defRPr sz="4400">
                <a:solidFill>
                  <a:schemeClr val="bg1"/>
                </a:solidFill>
              </a:defRPr>
            </a:lvl1pPr>
          </a:lstStyle>
          <a:p>
            <a:r>
              <a:rPr lang="en-US"/>
              <a:t>Click to edit Master title style</a:t>
            </a:r>
          </a:p>
        </p:txBody>
      </p:sp>
      <p:sp>
        <p:nvSpPr>
          <p:cNvPr id="4" name="Text Placeholder 8"/>
          <p:cNvSpPr>
            <a:spLocks noGrp="1"/>
          </p:cNvSpPr>
          <p:nvPr>
            <p:ph type="body" sz="quarter" idx="11" hasCustomPrompt="1"/>
          </p:nvPr>
        </p:nvSpPr>
        <p:spPr>
          <a:xfrm>
            <a:off x="8219500" y="6231523"/>
            <a:ext cx="3528000" cy="338554"/>
          </a:xfrm>
          <a:noFill/>
        </p:spPr>
        <p:txBody>
          <a:bodyPr wrap="square" lIns="0" tIns="0" rIns="0" bIns="0" rtlCol="0">
            <a:spAutoFit/>
          </a:bodyPr>
          <a:lstStyle>
            <a:lvl1pPr algn="r">
              <a:defRPr lang="en-US" sz="2200" b="0" smtClean="0">
                <a:solidFill>
                  <a:schemeClr val="bg1"/>
                </a:solidFill>
                <a:latin typeface="Arial" panose="020B0604020202020204" pitchFamily="34" charset="0"/>
                <a:cs typeface="Arial" panose="020B0604020202020204" pitchFamily="34" charset="0"/>
              </a:defRPr>
            </a:lvl1pPr>
            <a:lvl2pPr>
              <a:defRPr lang="en-US" sz="1800"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GB" sz="1800">
                <a:solidFill>
                  <a:schemeClr val="tx1"/>
                </a:solidFill>
              </a:defRPr>
            </a:lvl5pPr>
          </a:lstStyle>
          <a:p>
            <a:pPr marR="0" lvl="0" algn="r" fontAlgn="auto">
              <a:spcBef>
                <a:spcPts val="0"/>
              </a:spcBef>
              <a:spcAft>
                <a:spcPts val="0"/>
              </a:spcAft>
              <a:buClrTx/>
              <a:buSzTx/>
              <a:buFontTx/>
              <a:tabLst/>
            </a:pPr>
            <a:r>
              <a:rPr lang="en-US"/>
              <a:t>Click to insert Date</a:t>
            </a:r>
            <a:endParaRPr lang="en-GB"/>
          </a:p>
        </p:txBody>
      </p:sp>
      <p:sp>
        <p:nvSpPr>
          <p:cNvPr id="5" name="Text Placeholder 6"/>
          <p:cNvSpPr>
            <a:spLocks noGrp="1"/>
          </p:cNvSpPr>
          <p:nvPr>
            <p:ph type="body" sz="quarter" idx="10" hasCustomPrompt="1"/>
          </p:nvPr>
        </p:nvSpPr>
        <p:spPr>
          <a:xfrm>
            <a:off x="459869" y="6231523"/>
            <a:ext cx="7635600" cy="338554"/>
          </a:xfrm>
          <a:noFill/>
        </p:spPr>
        <p:txBody>
          <a:bodyPr wrap="square" lIns="0" tIns="0" rIns="0" bIns="0" rtlCol="0">
            <a:spAutoFit/>
          </a:bodyPr>
          <a:lstStyle>
            <a:lvl1pPr>
              <a:defRPr lang="en-US" sz="2200" b="1" smtClean="0">
                <a:solidFill>
                  <a:schemeClr val="bg1"/>
                </a:solidFill>
                <a:latin typeface="Arial" panose="020B0604020202020204" pitchFamily="34" charset="0"/>
                <a:cs typeface="Arial" panose="020B0604020202020204" pitchFamily="34" charset="0"/>
              </a:defRPr>
            </a:lvl1pPr>
            <a:lvl2pPr>
              <a:defRPr lang="en-US" sz="1800"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GB" sz="1800">
                <a:solidFill>
                  <a:schemeClr val="tx1"/>
                </a:solidFill>
              </a:defRPr>
            </a:lvl5pPr>
          </a:lstStyle>
          <a:p>
            <a:pPr marR="0" lvl="0" fontAlgn="auto">
              <a:spcBef>
                <a:spcPts val="0"/>
              </a:spcBef>
              <a:spcAft>
                <a:spcPts val="0"/>
              </a:spcAft>
              <a:buClrTx/>
              <a:buSzTx/>
              <a:buFontTx/>
              <a:tabLst/>
            </a:pPr>
            <a:r>
              <a:rPr lang="en-US"/>
              <a:t>Click to Insert Name</a:t>
            </a:r>
          </a:p>
        </p:txBody>
      </p:sp>
      <p:grpSp>
        <p:nvGrpSpPr>
          <p:cNvPr id="11" name="Group 10">
            <a:extLst>
              <a:ext uri="{FF2B5EF4-FFF2-40B4-BE49-F238E27FC236}">
                <a16:creationId xmlns:a16="http://schemas.microsoft.com/office/drawing/2014/main" id="{66B963B1-1117-8C93-9E3E-9355C95368C3}"/>
              </a:ext>
            </a:extLst>
          </p:cNvPr>
          <p:cNvGrpSpPr/>
          <p:nvPr userDrawn="1"/>
        </p:nvGrpSpPr>
        <p:grpSpPr>
          <a:xfrm>
            <a:off x="9892782" y="456060"/>
            <a:ext cx="1860287" cy="699741"/>
            <a:chOff x="5902387" y="3168650"/>
            <a:chExt cx="1384300" cy="520700"/>
          </a:xfrm>
        </p:grpSpPr>
        <p:pic>
          <p:nvPicPr>
            <p:cNvPr id="13" name="Graphic 12">
              <a:extLst>
                <a:ext uri="{FF2B5EF4-FFF2-40B4-BE49-F238E27FC236}">
                  <a16:creationId xmlns:a16="http://schemas.microsoft.com/office/drawing/2014/main" id="{A169E4AF-E1DC-B093-1CE8-3D009B0DF9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2387" y="3168650"/>
              <a:ext cx="1384300" cy="520700"/>
            </a:xfrm>
            <a:prstGeom prst="rect">
              <a:avLst/>
            </a:prstGeom>
          </p:spPr>
        </p:pic>
        <p:pic>
          <p:nvPicPr>
            <p:cNvPr id="14" name="Graphic 13">
              <a:extLst>
                <a:ext uri="{FF2B5EF4-FFF2-40B4-BE49-F238E27FC236}">
                  <a16:creationId xmlns:a16="http://schemas.microsoft.com/office/drawing/2014/main" id="{B31386F4-B19D-DEDB-C689-16B596B531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51984" y="3213100"/>
              <a:ext cx="1206500" cy="431800"/>
            </a:xfrm>
            <a:prstGeom prst="rect">
              <a:avLst/>
            </a:prstGeom>
          </p:spPr>
        </p:pic>
      </p:grpSp>
    </p:spTree>
    <p:extLst>
      <p:ext uri="{BB962C8B-B14F-4D97-AF65-F5344CB8AC3E}">
        <p14:creationId xmlns:p14="http://schemas.microsoft.com/office/powerpoint/2010/main" val="117676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3090" y="2671508"/>
            <a:ext cx="9427790" cy="815608"/>
          </a:xfrm>
        </p:spPr>
        <p:txBody>
          <a:bodyPr numCol="1">
            <a:spAutoFit/>
          </a:bodyPr>
          <a:lstStyle>
            <a:lvl1pPr marL="457200" indent="-457200">
              <a:lnSpc>
                <a:spcPct val="100000"/>
              </a:lnSpc>
              <a:spcBef>
                <a:spcPts val="0"/>
              </a:spcBef>
              <a:spcAft>
                <a:spcPts val="600"/>
              </a:spcAft>
              <a:buClr>
                <a:schemeClr val="bg2"/>
              </a:buClr>
              <a:buFont typeface="+mj-lt"/>
              <a:buAutoNum type="arabicPeriod"/>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a:p>
            <a:pPr lvl="1"/>
            <a:r>
              <a:rPr lang="en-GB"/>
              <a:t>Second level</a:t>
            </a:r>
          </a:p>
        </p:txBody>
      </p:sp>
      <p:sp>
        <p:nvSpPr>
          <p:cNvPr id="9" name="Title 1"/>
          <p:cNvSpPr>
            <a:spLocks noGrp="1"/>
          </p:cNvSpPr>
          <p:nvPr>
            <p:ph type="title"/>
          </p:nvPr>
        </p:nvSpPr>
        <p:spPr>
          <a:xfrm>
            <a:off x="1423091" y="1508125"/>
            <a:ext cx="9427790" cy="830997"/>
          </a:xfrm>
        </p:spPr>
        <p:txBody>
          <a:bodyPr anchor="b"/>
          <a:lstStyle>
            <a:lvl1pPr>
              <a:defRPr sz="6000"/>
            </a:lvl1pPr>
          </a:lstStyle>
          <a:p>
            <a:r>
              <a:rPr lang="en-GB"/>
              <a:t>Click to edit Master title style</a:t>
            </a:r>
            <a:endParaRPr lang="en-US"/>
          </a:p>
        </p:txBody>
      </p:sp>
    </p:spTree>
    <p:extLst>
      <p:ext uri="{BB962C8B-B14F-4D97-AF65-F5344CB8AC3E}">
        <p14:creationId xmlns:p14="http://schemas.microsoft.com/office/powerpoint/2010/main" val="26043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2073859"/>
            <a:ext cx="2789555" cy="2616101"/>
          </a:xfrm>
          <a:noFill/>
          <a:ln>
            <a:noFill/>
          </a:ln>
        </p:spPr>
        <p:txBody>
          <a:bodyPr/>
          <a:lstStyle>
            <a:lvl1pPr algn="r">
              <a:defRPr sz="17000" b="0">
                <a:solidFill>
                  <a:srgbClr val="0028A0"/>
                </a:solidFill>
              </a:defRPr>
            </a:lvl1pPr>
          </a:lstStyle>
          <a:p>
            <a:r>
              <a:rPr lang="en-US"/>
              <a:t>1</a:t>
            </a:r>
          </a:p>
        </p:txBody>
      </p:sp>
      <p:cxnSp>
        <p:nvCxnSpPr>
          <p:cNvPr id="8" name="Straight Connector 7"/>
          <p:cNvCxnSpPr/>
          <p:nvPr userDrawn="1"/>
        </p:nvCxnSpPr>
        <p:spPr>
          <a:xfrm>
            <a:off x="4450080" y="2067609"/>
            <a:ext cx="0" cy="2662232"/>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10"/>
          </p:nvPr>
        </p:nvSpPr>
        <p:spPr>
          <a:xfrm>
            <a:off x="5155151" y="2187147"/>
            <a:ext cx="6273033" cy="2446638"/>
          </a:xfrm>
        </p:spPr>
        <p:txBody>
          <a:bodyPr numCol="1" anchor="ctr" anchorCtr="0">
            <a:noAutofit/>
          </a:bodyPr>
          <a:lstStyle>
            <a:lvl1pPr>
              <a:lnSpc>
                <a:spcPct val="100000"/>
              </a:lnSpc>
              <a:spcBef>
                <a:spcPts val="0"/>
              </a:spcBef>
              <a:defRPr sz="4000" baseline="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92022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ONE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4" y="1828801"/>
            <a:ext cx="11268075" cy="4114800"/>
          </a:xfrm>
        </p:spPr>
        <p:txBody>
          <a:bodyPr numCol="1">
            <a:noAutofit/>
          </a:bodyPr>
          <a:lstStyle>
            <a:lvl1pPr marL="0" marR="0" indent="0" algn="l" defTabSz="914400" rtl="0" eaLnBrk="1" fontAlgn="auto" latinLnBrk="0" hangingPunct="1">
              <a:lnSpc>
                <a:spcPct val="100000"/>
              </a:lnSpc>
              <a:spcBef>
                <a:spcPts val="1800"/>
              </a:spcBef>
              <a:spcAft>
                <a:spcPts val="0"/>
              </a:spcAft>
              <a:buClr>
                <a:srgbClr val="0028A0"/>
              </a:buClr>
              <a:buSzTx/>
              <a:buFont typeface="Arial" panose="020B0604020202020204" pitchFamily="34" charset="0"/>
              <a:buNone/>
              <a:tabLst/>
              <a:defRPr/>
            </a:lvl1pPr>
            <a:lvl2pPr marL="288925" marR="0" indent="-288925" algn="l" defTabSz="914400" rtl="0" eaLnBrk="1" fontAlgn="auto" latinLnBrk="0" hangingPunct="1">
              <a:lnSpc>
                <a:spcPct val="100000"/>
              </a:lnSpc>
              <a:spcBef>
                <a:spcPts val="1200"/>
              </a:spcBef>
              <a:spcAft>
                <a:spcPts val="0"/>
              </a:spcAft>
              <a:buClr>
                <a:srgbClr val="009FDF"/>
              </a:buClr>
              <a:buSzTx/>
              <a:buFont typeface="Arial" panose="020B0604020202020204" pitchFamily="34" charset="0"/>
              <a:buChar char="»"/>
              <a:tabLst/>
              <a:defRPr/>
            </a:lvl2pPr>
            <a:lvl3pPr marL="517525" marR="0" indent="-284163" algn="l" defTabSz="914400" rtl="0" eaLnBrk="1" fontAlgn="auto" latinLnBrk="0" hangingPunct="1">
              <a:lnSpc>
                <a:spcPct val="100000"/>
              </a:lnSpc>
              <a:spcBef>
                <a:spcPts val="1200"/>
              </a:spcBef>
              <a:spcAft>
                <a:spcPts val="0"/>
              </a:spcAft>
              <a:buClr>
                <a:srgbClr val="009FDF"/>
              </a:buClr>
              <a:buSzTx/>
              <a:buFont typeface="Arial" panose="020B0604020202020204" pitchFamily="34" charset="0"/>
              <a:buChar char="–"/>
              <a:tabLst/>
              <a:defRPr/>
            </a:lvl3pPr>
            <a:lvl4pPr marL="746125" marR="0" indent="-290513" algn="l" defTabSz="914400" rtl="0" eaLnBrk="1" fontAlgn="auto" latinLnBrk="0" hangingPunct="1">
              <a:lnSpc>
                <a:spcPct val="100000"/>
              </a:lnSpc>
              <a:spcBef>
                <a:spcPts val="1200"/>
              </a:spcBef>
              <a:spcAft>
                <a:spcPts val="0"/>
              </a:spcAft>
              <a:buClr>
                <a:srgbClr val="009FDF"/>
              </a:buClr>
              <a:buSzTx/>
              <a:buFont typeface="Arial" panose="020B0604020202020204" pitchFamily="34" charset="0"/>
              <a:buChar char="›"/>
              <a:tabLst/>
              <a:defRPr/>
            </a:lvl4pPr>
            <a:lvl5pPr marL="974725" marR="0" indent="-288925" algn="l" defTabSz="914400" rtl="0" eaLnBrk="1" fontAlgn="auto" latinLnBrk="0" hangingPunct="1">
              <a:lnSpc>
                <a:spcPct val="100000"/>
              </a:lnSpc>
              <a:spcBef>
                <a:spcPts val="1200"/>
              </a:spcBef>
              <a:spcAft>
                <a:spcPts val="0"/>
              </a:spcAft>
              <a:buClr>
                <a:srgbClr val="009FDF"/>
              </a:buClr>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a:pPr>
            <a:r>
              <a:rPr kumimoji="0" lang="en-GB" sz="2800" b="0" i="0" u="none" strike="noStrike" kern="1200" cap="none" spc="0" normalizeH="0" baseline="0" noProof="0">
                <a:ln>
                  <a:noFill/>
                </a:ln>
                <a:solidFill>
                  <a:srgbClr val="000000"/>
                </a:solidFill>
                <a:effectLst/>
                <a:uLnTx/>
                <a:uFillTx/>
                <a:latin typeface="+mn-lt"/>
                <a:ea typeface="+mn-ea"/>
                <a:cs typeface="+mn-cs"/>
              </a:rPr>
              <a:t>Click to edit Master text styles</a:t>
            </a:r>
          </a:p>
          <a:p>
            <a:pPr marL="0" marR="0" lvl="1"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a:pPr>
            <a:r>
              <a:rPr kumimoji="0" lang="en-GB" sz="2800" b="0" i="0" u="none" strike="noStrike" kern="1200" cap="none" spc="0" normalizeH="0" baseline="0" noProof="0">
                <a:ln>
                  <a:noFill/>
                </a:ln>
                <a:solidFill>
                  <a:srgbClr val="000000"/>
                </a:solidFill>
                <a:effectLst/>
                <a:uLnTx/>
                <a:uFillTx/>
                <a:latin typeface="+mn-lt"/>
                <a:ea typeface="+mn-ea"/>
                <a:cs typeface="+mn-cs"/>
              </a:rPr>
              <a:t>Second level</a:t>
            </a:r>
          </a:p>
          <a:p>
            <a:pPr marL="0" marR="0" lvl="2"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a:pPr>
            <a:r>
              <a:rPr kumimoji="0" lang="en-GB" sz="2800" b="0" i="0" u="none" strike="noStrike" kern="1200" cap="none" spc="0" normalizeH="0" baseline="0" noProof="0">
                <a:ln>
                  <a:noFill/>
                </a:ln>
                <a:solidFill>
                  <a:srgbClr val="000000"/>
                </a:solidFill>
                <a:effectLst/>
                <a:uLnTx/>
                <a:uFillTx/>
                <a:latin typeface="+mn-lt"/>
                <a:ea typeface="+mn-ea"/>
                <a:cs typeface="+mn-cs"/>
              </a:rPr>
              <a:t>Third level</a:t>
            </a:r>
          </a:p>
          <a:p>
            <a:pPr marL="0" marR="0" lvl="3"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a:pPr>
            <a:r>
              <a:rPr kumimoji="0" lang="en-GB" sz="2800" b="0" i="0" u="none" strike="noStrike" kern="1200" cap="none" spc="0" normalizeH="0" baseline="0" noProof="0">
                <a:ln>
                  <a:noFill/>
                </a:ln>
                <a:solidFill>
                  <a:srgbClr val="000000"/>
                </a:solidFill>
                <a:effectLst/>
                <a:uLnTx/>
                <a:uFillTx/>
                <a:latin typeface="+mn-lt"/>
                <a:ea typeface="+mn-ea"/>
                <a:cs typeface="+mn-cs"/>
              </a:rPr>
              <a:t>Fourth level</a:t>
            </a:r>
          </a:p>
          <a:p>
            <a:pPr marL="0" marR="0" lvl="4"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a:pPr>
            <a:r>
              <a:rPr kumimoji="0" lang="en-GB" sz="2800" b="0" i="0" u="none" strike="noStrike" kern="1200" cap="none" spc="0" normalizeH="0" baseline="0" noProof="0">
                <a:ln>
                  <a:noFill/>
                </a:ln>
                <a:solidFill>
                  <a:srgbClr val="000000"/>
                </a:solidFill>
                <a:effectLst/>
                <a:uLnTx/>
                <a:uFillTx/>
                <a:latin typeface="+mn-lt"/>
                <a:ea typeface="+mn-ea"/>
                <a:cs typeface="+mn-cs"/>
              </a:rPr>
              <a:t>Fifth level</a:t>
            </a:r>
            <a:endParaRPr kumimoji="0" lang="en-US" sz="2000" b="0" i="0" u="none" strike="noStrike" kern="1200" cap="none" spc="0" normalizeH="0" baseline="0" noProof="0">
              <a:ln>
                <a:noFill/>
              </a:ln>
              <a:solidFill>
                <a:srgbClr val="000000"/>
              </a:solidFill>
              <a:effectLst/>
              <a:uLnTx/>
              <a:uFillTx/>
              <a:latin typeface="+mn-lt"/>
              <a:ea typeface="+mn-ea"/>
              <a:cs typeface="+mn-cs"/>
            </a:endParaRPr>
          </a:p>
        </p:txBody>
      </p:sp>
      <p:sp>
        <p:nvSpPr>
          <p:cNvPr id="4" name="Text Placeholder 3"/>
          <p:cNvSpPr>
            <a:spLocks noGrp="1"/>
          </p:cNvSpPr>
          <p:nvPr>
            <p:ph type="body" sz="quarter" idx="10"/>
          </p:nvPr>
        </p:nvSpPr>
        <p:spPr>
          <a:xfrm>
            <a:off x="479425" y="1080373"/>
            <a:ext cx="11268074" cy="430887"/>
          </a:xfrm>
        </p:spPr>
        <p:txBody>
          <a:bodyPr wrap="square" numCol="1">
            <a:spAutoFit/>
          </a:bodyPr>
          <a:lstStyle>
            <a:lvl1pPr>
              <a:lnSpc>
                <a:spcPct val="100000"/>
              </a:lnSpc>
              <a:spcBef>
                <a:spcPts val="0"/>
              </a:spcBef>
              <a:defRPr sz="2800">
                <a:solidFill>
                  <a:schemeClr val="bg2">
                    <a:lumMod val="65000"/>
                    <a:lumOff val="35000"/>
                  </a:schemeClr>
                </a:solidFill>
              </a:defRPr>
            </a:lvl1pPr>
            <a:lvl2pPr>
              <a:defRPr sz="2400"/>
            </a:lvl2pPr>
            <a:lvl3pPr>
              <a:defRPr sz="2400"/>
            </a:lvl3pPr>
            <a:lvl4pPr>
              <a:defRPr sz="2400"/>
            </a:lvl4pPr>
            <a:lvl5pPr>
              <a:defRPr sz="2400"/>
            </a:lvl5pPr>
          </a:lstStyle>
          <a:p>
            <a:pPr lvl="0"/>
            <a:r>
              <a:rPr lang="en-GB"/>
              <a:t>Click to edit Master text styles</a:t>
            </a:r>
          </a:p>
        </p:txBody>
      </p:sp>
      <p:sp>
        <p:nvSpPr>
          <p:cNvPr id="2" name="Title 1"/>
          <p:cNvSpPr>
            <a:spLocks noGrp="1"/>
          </p:cNvSpPr>
          <p:nvPr>
            <p:ph type="title"/>
          </p:nvPr>
        </p:nvSpPr>
        <p:spPr>
          <a:xfrm>
            <a:off x="479424" y="457200"/>
            <a:ext cx="11268075" cy="615553"/>
          </a:xfrm>
        </p:spPr>
        <p:txBody>
          <a:bodyPr/>
          <a:lstStyle/>
          <a:p>
            <a:r>
              <a:rPr lang="en-GB"/>
              <a:t>Click to edit Master title style</a:t>
            </a:r>
            <a:endParaRPr lang="en-US"/>
          </a:p>
        </p:txBody>
      </p:sp>
    </p:spTree>
    <p:extLst>
      <p:ext uri="{BB962C8B-B14F-4D97-AF65-F5344CB8AC3E}">
        <p14:creationId xmlns:p14="http://schemas.microsoft.com/office/powerpoint/2010/main" val="399357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TWO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28801"/>
            <a:ext cx="5480050" cy="4114800"/>
          </a:xfrm>
        </p:spPr>
        <p:txBody>
          <a:bodyPr numCol="1">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6"/>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479425" y="1077238"/>
            <a:ext cx="11268075" cy="430887"/>
          </a:xfrm>
        </p:spPr>
        <p:txBody>
          <a:bodyPr wrap="square" numCol="1">
            <a:spAutoFit/>
          </a:bodyPr>
          <a:lstStyle>
            <a:lvl1pPr>
              <a:lnSpc>
                <a:spcPct val="100000"/>
              </a:lnSpc>
              <a:spcBef>
                <a:spcPts val="0"/>
              </a:spcBef>
              <a:defRPr sz="2800">
                <a:solidFill>
                  <a:schemeClr val="bg2">
                    <a:lumMod val="65000"/>
                    <a:lumOff val="35000"/>
                  </a:schemeClr>
                </a:solidFill>
              </a:defRPr>
            </a:lvl1pPr>
            <a:lvl2pPr>
              <a:defRPr sz="2400"/>
            </a:lvl2pPr>
            <a:lvl3pPr>
              <a:defRPr sz="2400"/>
            </a:lvl3pPr>
            <a:lvl4pPr>
              <a:defRPr sz="2400"/>
            </a:lvl4pPr>
            <a:lvl5pPr>
              <a:defRPr sz="2400"/>
            </a:lvl5pPr>
          </a:lstStyle>
          <a:p>
            <a:pPr lvl="0"/>
            <a:r>
              <a:rPr lang="en-GB"/>
              <a:t>Click to edit Master text styles</a:t>
            </a:r>
          </a:p>
        </p:txBody>
      </p:sp>
      <p:sp>
        <p:nvSpPr>
          <p:cNvPr id="5" name="Content Placeholder 2"/>
          <p:cNvSpPr>
            <a:spLocks noGrp="1"/>
          </p:cNvSpPr>
          <p:nvPr>
            <p:ph idx="11"/>
          </p:nvPr>
        </p:nvSpPr>
        <p:spPr>
          <a:xfrm>
            <a:off x="6232526" y="1828801"/>
            <a:ext cx="5514974" cy="4114800"/>
          </a:xfrm>
        </p:spPr>
        <p:txBody>
          <a:bodyPr numCol="1">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787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 Text &amp; 2/3 Size Imag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4038601" cy="6858000"/>
          </a:xfrm>
          <a:noFill/>
          <a:ln>
            <a:noFill/>
          </a:ln>
        </p:spPr>
        <p:txBody>
          <a:bodyPr lIns="457200" tIns="457200" rIns="457200" bIns="822960" numCol="1"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Picture Placeholder 2"/>
          <p:cNvSpPr>
            <a:spLocks noGrp="1"/>
          </p:cNvSpPr>
          <p:nvPr>
            <p:ph type="pic" idx="1"/>
          </p:nvPr>
        </p:nvSpPr>
        <p:spPr>
          <a:xfrm>
            <a:off x="4038601" y="0"/>
            <a:ext cx="8149691" cy="6858000"/>
          </a:xfrm>
        </p:spPr>
        <p:txBody>
          <a:bodyPr lIns="548640" tIns="548640" rIns="548640" bIns="54864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383" y="6468973"/>
            <a:ext cx="743858" cy="155882"/>
          </a:xfrm>
          <a:prstGeom prst="rect">
            <a:avLst/>
          </a:prstGeom>
        </p:spPr>
      </p:pic>
    </p:spTree>
    <p:extLst>
      <p:ext uri="{BB962C8B-B14F-4D97-AF65-F5344CB8AC3E}">
        <p14:creationId xmlns:p14="http://schemas.microsoft.com/office/powerpoint/2010/main" val="77392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3 Text &amp; 1/3 Size Imag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0"/>
            <a:ext cx="8153400" cy="6858000"/>
          </a:xfrm>
          <a:noFill/>
          <a:ln>
            <a:noFill/>
          </a:ln>
        </p:spPr>
        <p:txBody>
          <a:bodyPr lIns="457200" tIns="457200" rIns="457200" bIns="822960" numCol="1"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Picture Placeholder 2"/>
          <p:cNvSpPr>
            <a:spLocks noGrp="1"/>
          </p:cNvSpPr>
          <p:nvPr>
            <p:ph type="pic" idx="1"/>
          </p:nvPr>
        </p:nvSpPr>
        <p:spPr>
          <a:xfrm>
            <a:off x="8153400" y="0"/>
            <a:ext cx="4034893" cy="6858000"/>
          </a:xfrm>
        </p:spPr>
        <p:txBody>
          <a:bodyPr lIns="548640" tIns="548640" rIns="548640" bIns="54864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383" y="6468973"/>
            <a:ext cx="743858" cy="155882"/>
          </a:xfrm>
          <a:prstGeom prst="rect">
            <a:avLst/>
          </a:prstGeom>
        </p:spPr>
      </p:pic>
    </p:spTree>
    <p:extLst>
      <p:ext uri="{BB962C8B-B14F-4D97-AF65-F5344CB8AC3E}">
        <p14:creationId xmlns:p14="http://schemas.microsoft.com/office/powerpoint/2010/main" val="307642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0" y="0"/>
            <a:ext cx="12188293" cy="6858000"/>
          </a:xfrm>
        </p:spPr>
        <p:txBody>
          <a:bodyPr lIns="457200" tIns="457200" rIns="457200" bIns="4572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14260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3"/>
          <p:cNvSpPr>
            <a:spLocks noGrp="1"/>
          </p:cNvSpPr>
          <p:nvPr>
            <p:ph type="body" sz="quarter" idx="10"/>
          </p:nvPr>
        </p:nvSpPr>
        <p:spPr>
          <a:xfrm>
            <a:off x="483235" y="1077238"/>
            <a:ext cx="11264265" cy="430887"/>
          </a:xfrm>
        </p:spPr>
        <p:txBody>
          <a:bodyPr wrap="square" numCol="1">
            <a:spAutoFit/>
          </a:bodyPr>
          <a:lstStyle>
            <a:lvl1pPr>
              <a:lnSpc>
                <a:spcPct val="100000"/>
              </a:lnSpc>
              <a:spcBef>
                <a:spcPts val="0"/>
              </a:spcBef>
              <a:defRPr sz="2800">
                <a:solidFill>
                  <a:schemeClr val="bg2">
                    <a:lumMod val="65000"/>
                    <a:lumOff val="35000"/>
                  </a:schemeClr>
                </a:solidFill>
              </a:defRPr>
            </a:lvl1pPr>
            <a:lvl2pPr>
              <a:defRPr sz="2400"/>
            </a:lvl2pPr>
            <a:lvl3pPr>
              <a:defRPr sz="2400"/>
            </a:lvl3pPr>
            <a:lvl4pPr>
              <a:defRPr sz="2400"/>
            </a:lvl4pPr>
            <a:lvl5pPr>
              <a:defRPr sz="2400"/>
            </a:lvl5pPr>
          </a:lstStyle>
          <a:p>
            <a:pPr lvl="0"/>
            <a:r>
              <a:rPr lang="en-GB"/>
              <a:t>Click to edit Master text styles</a:t>
            </a:r>
          </a:p>
        </p:txBody>
      </p:sp>
    </p:spTree>
    <p:extLst>
      <p:ext uri="{BB962C8B-B14F-4D97-AF65-F5344CB8AC3E}">
        <p14:creationId xmlns:p14="http://schemas.microsoft.com/office/powerpoint/2010/main" val="78454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57200"/>
            <a:ext cx="11268075" cy="492443"/>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479425" y="1828801"/>
            <a:ext cx="11268075" cy="4114800"/>
          </a:xfrm>
          <a:prstGeom prst="rect">
            <a:avLst/>
          </a:prstGeom>
        </p:spPr>
        <p:txBody>
          <a:bodyPr vert="horz" wrap="square" lIns="0" tIns="0" rIns="0" bIns="0" numCol="1" spcCol="2286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9C817056-EFA3-FD2B-D047-DA7D0E6D4223}"/>
              </a:ext>
            </a:extLst>
          </p:cNvPr>
          <p:cNvSpPr/>
          <p:nvPr userDrawn="1"/>
        </p:nvSpPr>
        <p:spPr>
          <a:xfrm>
            <a:off x="455761" y="6459343"/>
            <a:ext cx="247188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algn="l" defTabSz="914400" rtl="0" eaLnBrk="1" latinLnBrk="0" hangingPunct="1">
              <a:lnSpc>
                <a:spcPct val="120000"/>
              </a:lnSpc>
            </a:pPr>
            <a:r>
              <a:rPr lang="en-US" sz="1100" kern="1200">
                <a:solidFill>
                  <a:srgbClr val="0028A0"/>
                </a:solidFill>
                <a:latin typeface="Arial" panose="020B0604020202020204" pitchFamily="34" charset="0"/>
                <a:ea typeface="+mn-ea"/>
                <a:cs typeface="Arial" panose="020B0604020202020204" pitchFamily="34" charset="0"/>
              </a:rPr>
              <a:t>Moody’s Investors Service</a:t>
            </a:r>
          </a:p>
        </p:txBody>
      </p:sp>
      <p:sp>
        <p:nvSpPr>
          <p:cNvPr id="8" name="MasterTitle">
            <a:extLst>
              <a:ext uri="{FF2B5EF4-FFF2-40B4-BE49-F238E27FC236}">
                <a16:creationId xmlns:a16="http://schemas.microsoft.com/office/drawing/2014/main" id="{8AD49D8E-F762-187C-B617-2BCB38EA2272}"/>
              </a:ext>
            </a:extLst>
          </p:cNvPr>
          <p:cNvSpPr txBox="1">
            <a:spLocks/>
          </p:cNvSpPr>
          <p:nvPr userDrawn="1"/>
        </p:nvSpPr>
        <p:spPr>
          <a:xfrm>
            <a:off x="7980218" y="6400801"/>
            <a:ext cx="3307320" cy="301750"/>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kern="1200" dirty="0">
                <a:solidFill>
                  <a:srgbClr val="75787B"/>
                </a:solidFill>
                <a:latin typeface="Arial" panose="020B0604020202020204" pitchFamily="34" charset="0"/>
                <a:ea typeface="+mn-ea"/>
                <a:cs typeface="Arial" panose="020B0604020202020204" pitchFamily="34" charset="0"/>
              </a:rPr>
              <a:t>State and Local Governments Outlooks, January 2024</a:t>
            </a:r>
          </a:p>
        </p:txBody>
      </p:sp>
      <p:sp>
        <p:nvSpPr>
          <p:cNvPr id="9" name="Rectangle 47">
            <a:extLst>
              <a:ext uri="{FF2B5EF4-FFF2-40B4-BE49-F238E27FC236}">
                <a16:creationId xmlns:a16="http://schemas.microsoft.com/office/drawing/2014/main" id="{E89661B1-DB7C-7F9D-9BC5-3B9BD44A1D84}"/>
              </a:ext>
            </a:extLst>
          </p:cNvPr>
          <p:cNvSpPr txBox="1">
            <a:spLocks noChangeArrowheads="1"/>
          </p:cNvSpPr>
          <p:nvPr userDrawn="1"/>
        </p:nvSpPr>
        <p:spPr bwMode="gray">
          <a:xfrm>
            <a:off x="11288077" y="6400800"/>
            <a:ext cx="458756"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fld id="{26BA2513-99A6-4249-8CA7-3700E62FDB97}" type="slidenum">
              <a:rPr lang="en-US" sz="1050" kern="1200" noProof="0" smtClean="0">
                <a:solidFill>
                  <a:srgbClr val="75787B"/>
                </a:solidFill>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t>‹#›</a:t>
            </a:fld>
            <a:endParaRPr lang="en-US" sz="1050" kern="1200" noProof="0">
              <a:solidFill>
                <a:srgbClr val="75787B"/>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1911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3" r:id="rId4"/>
    <p:sldLayoutId id="2147483650" r:id="rId5"/>
    <p:sldLayoutId id="2147483657" r:id="rId6"/>
    <p:sldLayoutId id="2147483664" r:id="rId7"/>
    <p:sldLayoutId id="2147483655"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4" r:id="rId17"/>
  </p:sldLayoutIdLst>
  <p:hf sldNum="0" hdr="0" ftr="0" dt="0"/>
  <p:txStyles>
    <p:titleStyle>
      <a:lvl1pPr algn="l" defTabSz="914400" rtl="0" eaLnBrk="1" latinLnBrk="0" hangingPunct="1">
        <a:lnSpc>
          <a:spcPct val="100000"/>
        </a:lnSpc>
        <a:spcBef>
          <a:spcPct val="0"/>
        </a:spcBef>
        <a:buNone/>
        <a:defRPr sz="3200" b="1" i="0"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800"/>
        </a:spcBef>
        <a:buClr>
          <a:schemeClr val="tx1"/>
        </a:buClr>
        <a:buFont typeface="Arial" panose="020B0604020202020204" pitchFamily="34" charset="0"/>
        <a:buNone/>
        <a:defRPr sz="2800" b="0" i="0" kern="1200">
          <a:solidFill>
            <a:schemeClr val="bg2"/>
          </a:solidFill>
          <a:latin typeface="Arial" panose="020B0604020202020204" pitchFamily="34" charset="0"/>
          <a:ea typeface="+mn-ea"/>
          <a:cs typeface="Arial" panose="020B0604020202020204" pitchFamily="34" charset="0"/>
        </a:defRPr>
      </a:lvl1pPr>
      <a:lvl2pPr marL="288925" indent="-288925" algn="l" defTabSz="914400" rtl="0" eaLnBrk="1" latinLnBrk="0" hangingPunct="1">
        <a:lnSpc>
          <a:spcPct val="100000"/>
        </a:lnSpc>
        <a:spcBef>
          <a:spcPts val="1200"/>
        </a:spcBef>
        <a:buClr>
          <a:schemeClr val="tx2"/>
        </a:buClr>
        <a:buFont typeface="Arial" panose="020B0604020202020204" pitchFamily="34" charset="0"/>
        <a:buChar char="»"/>
        <a:defRPr sz="2400" b="0" i="0" kern="1200">
          <a:solidFill>
            <a:schemeClr val="bg2"/>
          </a:solidFill>
          <a:latin typeface="Arial" panose="020B0604020202020204" pitchFamily="34" charset="0"/>
          <a:ea typeface="+mn-ea"/>
          <a:cs typeface="Arial" panose="020B0604020202020204" pitchFamily="34" charset="0"/>
        </a:defRPr>
      </a:lvl2pPr>
      <a:lvl3pPr marL="517525" indent="-284163" algn="l" defTabSz="914400" rtl="0" eaLnBrk="1" latinLnBrk="0" hangingPunct="1">
        <a:lnSpc>
          <a:spcPct val="100000"/>
        </a:lnSpc>
        <a:spcBef>
          <a:spcPts val="1200"/>
        </a:spcBef>
        <a:buClr>
          <a:schemeClr val="tx2"/>
        </a:buClr>
        <a:buFont typeface="Arial" panose="020B0604020202020204" pitchFamily="34" charset="0"/>
        <a:buChar char="–"/>
        <a:defRPr sz="2400" b="0" i="0" kern="1200">
          <a:solidFill>
            <a:schemeClr val="bg2"/>
          </a:solidFill>
          <a:latin typeface="Arial" panose="020B0604020202020204" pitchFamily="34" charset="0"/>
          <a:ea typeface="+mn-ea"/>
          <a:cs typeface="Arial" panose="020B0604020202020204" pitchFamily="34" charset="0"/>
        </a:defRPr>
      </a:lvl3pPr>
      <a:lvl4pPr marL="746125" indent="-290513" algn="l" defTabSz="914400" rtl="0" eaLnBrk="1" latinLnBrk="0" hangingPunct="1">
        <a:lnSpc>
          <a:spcPct val="100000"/>
        </a:lnSpc>
        <a:spcBef>
          <a:spcPts val="1200"/>
        </a:spcBef>
        <a:buClr>
          <a:schemeClr val="tx2"/>
        </a:buClr>
        <a:buFont typeface="Arial" panose="020B0604020202020204" pitchFamily="34" charset="0"/>
        <a:buChar char="›"/>
        <a:defRPr sz="2000" b="0" i="0" kern="1200">
          <a:solidFill>
            <a:schemeClr val="bg2"/>
          </a:solidFill>
          <a:latin typeface="Arial" panose="020B0604020202020204" pitchFamily="34" charset="0"/>
          <a:ea typeface="+mn-ea"/>
          <a:cs typeface="Arial" panose="020B0604020202020204" pitchFamily="34" charset="0"/>
        </a:defRPr>
      </a:lvl4pPr>
      <a:lvl5pPr marL="974725" indent="-288925" algn="l" defTabSz="914400" rtl="0" eaLnBrk="1" latinLnBrk="0" hangingPunct="1">
        <a:lnSpc>
          <a:spcPct val="100000"/>
        </a:lnSpc>
        <a:spcBef>
          <a:spcPts val="1200"/>
        </a:spcBef>
        <a:buClr>
          <a:schemeClr val="tx2"/>
        </a:buClr>
        <a:buFont typeface="Arial" panose="020B0604020202020204" pitchFamily="34" charset="0"/>
        <a:buChar char="-"/>
        <a:defRPr sz="20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400" userDrawn="1">
          <p15:clr>
            <a:srgbClr val="F26B43"/>
          </p15:clr>
        </p15:guide>
        <p15:guide id="3" pos="302" userDrawn="1">
          <p15:clr>
            <a:srgbClr val="F26B43"/>
          </p15:clr>
        </p15:guide>
        <p15:guide id="4" orient="horz" pos="2160" userDrawn="1">
          <p15:clr>
            <a:srgbClr val="F26B43"/>
          </p15:clr>
        </p15:guide>
        <p15:guide id="5" orient="horz" pos="288" userDrawn="1">
          <p15:clr>
            <a:srgbClr val="F26B43"/>
          </p15:clr>
        </p15:guide>
        <p15:guide id="7" orient="horz" pos="4032" userDrawn="1">
          <p15:clr>
            <a:srgbClr val="F26B43"/>
          </p15:clr>
        </p15:guide>
        <p15:guide id="8" orient="horz" pos="3744" userDrawn="1">
          <p15:clr>
            <a:srgbClr val="F26B43"/>
          </p15:clr>
        </p15:guide>
        <p15:guide id="9" pos="2544" userDrawn="1">
          <p15:clr>
            <a:srgbClr val="F26B43"/>
          </p15:clr>
        </p15:guide>
        <p15:guide id="10" pos="5136" userDrawn="1">
          <p15:clr>
            <a:srgbClr val="F26B43"/>
          </p15:clr>
        </p15:guide>
        <p15:guide id="11" orient="horz" pos="1152" userDrawn="1">
          <p15:clr>
            <a:srgbClr val="F26B43"/>
          </p15:clr>
        </p15:guide>
        <p15:guide id="12" orient="horz" pos="950" userDrawn="1">
          <p15:clr>
            <a:srgbClr val="F26B43"/>
          </p15:clr>
        </p15:guide>
        <p15:guide id="13" pos="3754" userDrawn="1">
          <p15:clr>
            <a:srgbClr val="F26B43"/>
          </p15:clr>
        </p15:guide>
        <p15:guide id="14" pos="3926" userDrawn="1">
          <p15:clr>
            <a:srgbClr val="F26B43"/>
          </p15:clr>
        </p15:guide>
        <p15:guide id="15" orient="horz" pos="23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live.moodys.io/us-public-finance-in-focus-channel" TargetMode="External"/><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hyperlink" Target="http://www.moodys.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097842" y="6226790"/>
            <a:ext cx="2434251" cy="276999"/>
          </a:xfrm>
        </p:spPr>
        <p:txBody>
          <a:bodyPr vert="horz" wrap="square" lIns="0" tIns="0" rIns="0" bIns="0" numCol="1" spcCol="228600" rtlCol="0" anchor="t">
            <a:spAutoFit/>
          </a:bodyPr>
          <a:lstStyle/>
          <a:p>
            <a:pPr algn="r">
              <a:spcBef>
                <a:spcPts val="0"/>
              </a:spcBef>
              <a:buClrTx/>
              <a:defRPr/>
            </a:pPr>
            <a:r>
              <a:rPr lang="en-US" dirty="0"/>
              <a:t>January 2024</a:t>
            </a:r>
          </a:p>
        </p:txBody>
      </p:sp>
      <p:sp>
        <p:nvSpPr>
          <p:cNvPr id="3" name="Title 2">
            <a:extLst>
              <a:ext uri="{FF2B5EF4-FFF2-40B4-BE49-F238E27FC236}">
                <a16:creationId xmlns:a16="http://schemas.microsoft.com/office/drawing/2014/main" id="{4E4522E3-B62F-1891-325A-6F2587628723}"/>
              </a:ext>
            </a:extLst>
          </p:cNvPr>
          <p:cNvSpPr>
            <a:spLocks noGrp="1"/>
          </p:cNvSpPr>
          <p:nvPr>
            <p:ph type="ctrTitle"/>
          </p:nvPr>
        </p:nvSpPr>
        <p:spPr/>
        <p:txBody>
          <a:bodyPr/>
          <a:lstStyle/>
          <a:p>
            <a:r>
              <a:rPr lang="en-US" dirty="0">
                <a:latin typeface="Arial"/>
                <a:cs typeface="Arial"/>
              </a:rPr>
              <a:t>US States and Local Governments Outlooks 2024</a:t>
            </a:r>
            <a:endParaRPr lang="en-US" dirty="0"/>
          </a:p>
        </p:txBody>
      </p:sp>
    </p:spTree>
    <p:extLst>
      <p:ext uri="{BB962C8B-B14F-4D97-AF65-F5344CB8AC3E}">
        <p14:creationId xmlns:p14="http://schemas.microsoft.com/office/powerpoint/2010/main" val="151563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A3811-5E77-701B-7FC5-2755D75A1F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5EAE24-29A5-BE7A-137E-F6B9EBF02B40}"/>
              </a:ext>
            </a:extLst>
          </p:cNvPr>
          <p:cNvSpPr txBox="1"/>
          <p:nvPr/>
        </p:nvSpPr>
        <p:spPr>
          <a:xfrm>
            <a:off x="455761" y="439350"/>
            <a:ext cx="11265861" cy="492443"/>
          </a:xfrm>
          <a:prstGeom prst="rect">
            <a:avLst/>
          </a:prstGeom>
          <a:noFill/>
        </p:spPr>
        <p:txBody>
          <a:bodyPr wrap="square" lIns="0" tIns="0" rIns="0" bIns="0" rtlCol="0" anchor="t">
            <a:spAutoFit/>
          </a:bodyPr>
          <a:lstStyle/>
          <a:p>
            <a:pPr>
              <a:tabLst>
                <a:tab pos="230188" algn="l"/>
              </a:tabLst>
              <a:defRPr/>
            </a:pPr>
            <a:r>
              <a:rPr lang="en-US" sz="3200">
                <a:solidFill>
                  <a:srgbClr val="0028A0"/>
                </a:solidFill>
                <a:latin typeface="Arial"/>
                <a:cs typeface="Arial"/>
              </a:rPr>
              <a:t>Housing affordability has deteriorated significantly</a:t>
            </a:r>
            <a:endParaRPr lang="en-US" sz="3200">
              <a:solidFill>
                <a:srgbClr val="0028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E67E06F-51CE-2403-6261-FE833B8BFA96}"/>
              </a:ext>
            </a:extLst>
          </p:cNvPr>
          <p:cNvSpPr txBox="1"/>
          <p:nvPr/>
        </p:nvSpPr>
        <p:spPr>
          <a:xfrm>
            <a:off x="1745511" y="5209953"/>
            <a:ext cx="8148083" cy="108491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a:solidFill>
                  <a:schemeClr val="bg2"/>
                </a:solidFill>
                <a:cs typeface="Arial"/>
              </a:rPr>
              <a:t>A housing affordability index of 100 means that a family with the median income has just enough income to afford a new mortgage on a median-priced home.</a:t>
            </a:r>
            <a:endParaRPr lang="en-US">
              <a:solidFill>
                <a:schemeClr val="bg2"/>
              </a:solidFill>
            </a:endParaRPr>
          </a:p>
          <a:p>
            <a:endParaRPr lang="en-US" sz="1200">
              <a:solidFill>
                <a:schemeClr val="bg2"/>
              </a:solidFill>
              <a:cs typeface="Arial"/>
            </a:endParaRPr>
          </a:p>
          <a:p>
            <a:r>
              <a:rPr lang="en-US" sz="1200">
                <a:solidFill>
                  <a:schemeClr val="bg2"/>
                </a:solidFill>
                <a:cs typeface="Arial"/>
              </a:rPr>
              <a:t>Chart shows annual averages for 2001-2022, monthly data for 2023</a:t>
            </a:r>
          </a:p>
          <a:p>
            <a:endParaRPr lang="en-US" sz="1200">
              <a:solidFill>
                <a:schemeClr val="bg2"/>
              </a:solidFill>
              <a:cs typeface="Arial"/>
            </a:endParaRPr>
          </a:p>
          <a:p>
            <a:pPr>
              <a:spcAft>
                <a:spcPts val="1200"/>
              </a:spcAft>
            </a:pPr>
            <a:r>
              <a:rPr lang="en-US" sz="1050" i="1">
                <a:solidFill>
                  <a:schemeClr val="bg2"/>
                </a:solidFill>
                <a:cs typeface="Arial"/>
              </a:rPr>
              <a:t>Sources: National Association of Realtors, Freddie Mac,</a:t>
            </a:r>
            <a:r>
              <a:rPr lang="en-US" sz="1050" b="1" i="1">
                <a:solidFill>
                  <a:schemeClr val="bg2"/>
                </a:solidFill>
                <a:cs typeface="Arial"/>
              </a:rPr>
              <a:t> </a:t>
            </a:r>
            <a:r>
              <a:rPr lang="en-US" sz="1050" i="1">
                <a:solidFill>
                  <a:schemeClr val="bg2"/>
                </a:solidFill>
                <a:cs typeface="Arial"/>
              </a:rPr>
              <a:t>Moody's Investors Service</a:t>
            </a:r>
            <a:endParaRPr lang="en-US" sz="1200">
              <a:solidFill>
                <a:schemeClr val="bg2"/>
              </a:solidFill>
              <a:cs typeface="Arial"/>
            </a:endParaRPr>
          </a:p>
        </p:txBody>
      </p:sp>
      <p:pic>
        <p:nvPicPr>
          <p:cNvPr id="3" name="Picture 2">
            <a:extLst>
              <a:ext uri="{FF2B5EF4-FFF2-40B4-BE49-F238E27FC236}">
                <a16:creationId xmlns:a16="http://schemas.microsoft.com/office/drawing/2014/main" id="{4C1145DE-11A0-8868-6F3A-1E8270D483C4}"/>
              </a:ext>
            </a:extLst>
          </p:cNvPr>
          <p:cNvPicPr>
            <a:picLocks noChangeAspect="1"/>
          </p:cNvPicPr>
          <p:nvPr/>
        </p:nvPicPr>
        <p:blipFill>
          <a:blip r:embed="rId3"/>
          <a:stretch>
            <a:fillRect/>
          </a:stretch>
        </p:blipFill>
        <p:spPr>
          <a:xfrm>
            <a:off x="1042988" y="1314450"/>
            <a:ext cx="10106025" cy="3895503"/>
          </a:xfrm>
          <a:prstGeom prst="rect">
            <a:avLst/>
          </a:prstGeom>
        </p:spPr>
      </p:pic>
    </p:spTree>
    <p:extLst>
      <p:ext uri="{BB962C8B-B14F-4D97-AF65-F5344CB8AC3E}">
        <p14:creationId xmlns:p14="http://schemas.microsoft.com/office/powerpoint/2010/main" val="249057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D484C-B252-434B-59A3-BBD59BEDF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A20DE0-35B4-CF59-A67D-796C7A7793E4}"/>
              </a:ext>
            </a:extLst>
          </p:cNvPr>
          <p:cNvSpPr>
            <a:spLocks noGrp="1"/>
          </p:cNvSpPr>
          <p:nvPr>
            <p:ph type="title"/>
          </p:nvPr>
        </p:nvSpPr>
        <p:spPr/>
        <p:txBody>
          <a:bodyPr/>
          <a:lstStyle/>
          <a:p>
            <a:r>
              <a:rPr lang="en-US" dirty="0">
                <a:latin typeface="Arial"/>
                <a:cs typeface="Arial"/>
              </a:rPr>
              <a:t>3</a:t>
            </a:r>
            <a:endParaRPr lang="en-US" b="0" dirty="0">
              <a:solidFill>
                <a:srgbClr val="0028A0"/>
              </a:solidFill>
            </a:endParaRPr>
          </a:p>
        </p:txBody>
      </p:sp>
      <p:sp>
        <p:nvSpPr>
          <p:cNvPr id="7" name="Text Placeholder 6">
            <a:extLst>
              <a:ext uri="{FF2B5EF4-FFF2-40B4-BE49-F238E27FC236}">
                <a16:creationId xmlns:a16="http://schemas.microsoft.com/office/drawing/2014/main" id="{43AD103C-5A34-ADD7-F521-BE0D0255ABDA}"/>
              </a:ext>
            </a:extLst>
          </p:cNvPr>
          <p:cNvSpPr>
            <a:spLocks noGrp="1"/>
          </p:cNvSpPr>
          <p:nvPr>
            <p:ph type="body" sz="quarter" idx="10"/>
          </p:nvPr>
        </p:nvSpPr>
        <p:spPr/>
        <p:txBody>
          <a:bodyPr/>
          <a:lstStyle/>
          <a:p>
            <a:r>
              <a:rPr lang="en-US" dirty="0">
                <a:latin typeface="Arial"/>
                <a:cs typeface="Arial"/>
              </a:rPr>
              <a:t>Local Governments Sector Outlook</a:t>
            </a:r>
            <a:endParaRPr lang="en-US" dirty="0"/>
          </a:p>
        </p:txBody>
      </p:sp>
    </p:spTree>
    <p:extLst>
      <p:ext uri="{BB962C8B-B14F-4D97-AF65-F5344CB8AC3E}">
        <p14:creationId xmlns:p14="http://schemas.microsoft.com/office/powerpoint/2010/main" val="292347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6B94-D7FC-98EC-01C4-3FE1DD238257}"/>
              </a:ext>
            </a:extLst>
          </p:cNvPr>
          <p:cNvSpPr>
            <a:spLocks noGrp="1"/>
          </p:cNvSpPr>
          <p:nvPr>
            <p:ph type="title"/>
          </p:nvPr>
        </p:nvSpPr>
        <p:spPr/>
        <p:txBody>
          <a:bodyPr/>
          <a:lstStyle/>
          <a:p>
            <a:r>
              <a:rPr lang="en-US" b="0" dirty="0">
                <a:solidFill>
                  <a:srgbClr val="0028A0"/>
                </a:solidFill>
                <a:latin typeface="Arial"/>
                <a:cs typeface="Arial"/>
              </a:rPr>
              <a:t>Reserves improved across rating categories</a:t>
            </a:r>
          </a:p>
        </p:txBody>
      </p:sp>
      <p:sp>
        <p:nvSpPr>
          <p:cNvPr id="3" name="Text Placeholder 2">
            <a:extLst>
              <a:ext uri="{FF2B5EF4-FFF2-40B4-BE49-F238E27FC236}">
                <a16:creationId xmlns:a16="http://schemas.microsoft.com/office/drawing/2014/main" id="{7E8F625F-A48E-312C-B44D-C57E75D9DE1D}"/>
              </a:ext>
            </a:extLst>
          </p:cNvPr>
          <p:cNvSpPr>
            <a:spLocks noGrp="1"/>
          </p:cNvSpPr>
          <p:nvPr>
            <p:ph type="body" sz="quarter" idx="10"/>
          </p:nvPr>
        </p:nvSpPr>
        <p:spPr/>
        <p:txBody>
          <a:bodyPr vert="horz" wrap="square" lIns="0" tIns="0" rIns="0" bIns="0" numCol="1" spcCol="228600" rtlCol="0" anchor="t">
            <a:spAutoFit/>
          </a:bodyPr>
          <a:lstStyle/>
          <a:p>
            <a:r>
              <a:rPr lang="en-US" dirty="0">
                <a:latin typeface="Arial"/>
                <a:cs typeface="Arial"/>
              </a:rPr>
              <a:t>Median available fund balance improved across all rating categories between 2018 and 2022</a:t>
            </a:r>
            <a:endParaRPr lang="en-US" dirty="0"/>
          </a:p>
        </p:txBody>
      </p:sp>
      <p:pic>
        <p:nvPicPr>
          <p:cNvPr id="4" name="Picture 3">
            <a:extLst>
              <a:ext uri="{FF2B5EF4-FFF2-40B4-BE49-F238E27FC236}">
                <a16:creationId xmlns:a16="http://schemas.microsoft.com/office/drawing/2014/main" id="{1DEAABD2-0C12-97F8-27B9-CE6AC14B27BC}"/>
              </a:ext>
            </a:extLst>
          </p:cNvPr>
          <p:cNvPicPr>
            <a:picLocks noChangeAspect="1"/>
          </p:cNvPicPr>
          <p:nvPr/>
        </p:nvPicPr>
        <p:blipFill>
          <a:blip r:embed="rId2"/>
          <a:stretch>
            <a:fillRect/>
          </a:stretch>
        </p:blipFill>
        <p:spPr>
          <a:xfrm>
            <a:off x="582733" y="1646838"/>
            <a:ext cx="10882761" cy="3521193"/>
          </a:xfrm>
          <a:prstGeom prst="rect">
            <a:avLst/>
          </a:prstGeom>
        </p:spPr>
      </p:pic>
    </p:spTree>
    <p:extLst>
      <p:ext uri="{BB962C8B-B14F-4D97-AF65-F5344CB8AC3E}">
        <p14:creationId xmlns:p14="http://schemas.microsoft.com/office/powerpoint/2010/main" val="17458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5D90A-D219-2BB9-155D-1E5294993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66A21-383F-563C-801E-D99400B2A3AA}"/>
              </a:ext>
            </a:extLst>
          </p:cNvPr>
          <p:cNvSpPr>
            <a:spLocks noGrp="1"/>
          </p:cNvSpPr>
          <p:nvPr>
            <p:ph type="title"/>
          </p:nvPr>
        </p:nvSpPr>
        <p:spPr/>
        <p:txBody>
          <a:bodyPr/>
          <a:lstStyle/>
          <a:p>
            <a:r>
              <a:rPr lang="en-US" b="0" dirty="0">
                <a:solidFill>
                  <a:srgbClr val="0028A0"/>
                </a:solidFill>
                <a:latin typeface="Arial"/>
                <a:cs typeface="Arial"/>
              </a:rPr>
              <a:t>Wages will continue to grow above rate of inflation</a:t>
            </a:r>
          </a:p>
        </p:txBody>
      </p:sp>
      <p:sp>
        <p:nvSpPr>
          <p:cNvPr id="3" name="Text Placeholder 2">
            <a:extLst>
              <a:ext uri="{FF2B5EF4-FFF2-40B4-BE49-F238E27FC236}">
                <a16:creationId xmlns:a16="http://schemas.microsoft.com/office/drawing/2014/main" id="{D7E1E78B-CBED-237F-AED3-48ED2D298AEC}"/>
              </a:ext>
            </a:extLst>
          </p:cNvPr>
          <p:cNvSpPr>
            <a:spLocks noGrp="1"/>
          </p:cNvSpPr>
          <p:nvPr>
            <p:ph type="body" sz="quarter" idx="10"/>
          </p:nvPr>
        </p:nvSpPr>
        <p:spPr>
          <a:xfrm>
            <a:off x="483235" y="1077238"/>
            <a:ext cx="11264265" cy="615553"/>
          </a:xfrm>
        </p:spPr>
        <p:txBody>
          <a:bodyPr vert="horz" wrap="square" lIns="0" tIns="0" rIns="0" bIns="0" numCol="1" spcCol="228600" rtlCol="0" anchor="t">
            <a:spAutoFit/>
          </a:bodyPr>
          <a:lstStyle/>
          <a:p>
            <a:r>
              <a:rPr lang="en-US" dirty="0">
                <a:latin typeface="Arial"/>
                <a:cs typeface="Arial"/>
              </a:rPr>
              <a:t>Government wage growth likely to remain 4% to 5% in 2024 as cities and counties fill vacancies, compete with private sector and negotiate with bargaining units</a:t>
            </a:r>
            <a:endParaRPr lang="en-US" dirty="0"/>
          </a:p>
        </p:txBody>
      </p:sp>
      <p:pic>
        <p:nvPicPr>
          <p:cNvPr id="5" name="Picture 4" descr="A graph of growth in the united states&#10;&#10;Description automatically generated">
            <a:extLst>
              <a:ext uri="{FF2B5EF4-FFF2-40B4-BE49-F238E27FC236}">
                <a16:creationId xmlns:a16="http://schemas.microsoft.com/office/drawing/2014/main" id="{37A43371-6B93-8097-C9F2-A1F742F2E99E}"/>
              </a:ext>
            </a:extLst>
          </p:cNvPr>
          <p:cNvPicPr>
            <a:picLocks noChangeAspect="1"/>
          </p:cNvPicPr>
          <p:nvPr/>
        </p:nvPicPr>
        <p:blipFill>
          <a:blip r:embed="rId2"/>
          <a:stretch>
            <a:fillRect/>
          </a:stretch>
        </p:blipFill>
        <p:spPr>
          <a:xfrm>
            <a:off x="367323" y="2058500"/>
            <a:ext cx="11467123" cy="3551848"/>
          </a:xfrm>
          <a:prstGeom prst="rect">
            <a:avLst/>
          </a:prstGeom>
        </p:spPr>
      </p:pic>
    </p:spTree>
    <p:extLst>
      <p:ext uri="{BB962C8B-B14F-4D97-AF65-F5344CB8AC3E}">
        <p14:creationId xmlns:p14="http://schemas.microsoft.com/office/powerpoint/2010/main" val="153345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E21D9-31A9-DC54-DFDA-56B8BC928329}"/>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8FE3A8BF-C4D4-2BAA-ED71-E3C89FC8A63C}"/>
              </a:ext>
            </a:extLst>
          </p:cNvPr>
          <p:cNvSpPr>
            <a:spLocks noGrp="1"/>
          </p:cNvSpPr>
          <p:nvPr>
            <p:ph type="ctrTitle"/>
          </p:nvPr>
        </p:nvSpPr>
        <p:spPr>
          <a:xfrm>
            <a:off x="-80586" y="2354245"/>
            <a:ext cx="12188952" cy="2139696"/>
          </a:xfrm>
        </p:spPr>
        <p:txBody>
          <a:bodyPr/>
          <a:lstStyle/>
          <a:p>
            <a:pPr algn="ctr"/>
            <a:r>
              <a:rPr lang="en-US" sz="2800" dirty="0">
                <a:latin typeface="Arial"/>
                <a:cs typeface="Arial"/>
              </a:rPr>
              <a:t>US States and Local Governments Outlooks 2024</a:t>
            </a:r>
            <a:endParaRPr lang="en-US" sz="2800" dirty="0"/>
          </a:p>
        </p:txBody>
      </p:sp>
    </p:spTree>
    <p:extLst>
      <p:ext uri="{BB962C8B-B14F-4D97-AF65-F5344CB8AC3E}">
        <p14:creationId xmlns:p14="http://schemas.microsoft.com/office/powerpoint/2010/main" val="1604832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097E3-9D3A-0590-BE73-94755FE92EB3}"/>
            </a:ext>
          </a:extLst>
        </p:cNvPr>
        <p:cNvGrpSpPr/>
        <p:nvPr/>
      </p:nvGrpSpPr>
      <p:grpSpPr>
        <a:xfrm>
          <a:off x="0" y="0"/>
          <a:ext cx="0" cy="0"/>
          <a:chOff x="0" y="0"/>
          <a:chExt cx="0" cy="0"/>
        </a:xfrm>
      </p:grpSpPr>
      <p:pic>
        <p:nvPicPr>
          <p:cNvPr id="5" name="Picture 4" descr="A graph showing different colored hexagons&#10;&#10;Description automatically generated">
            <a:extLst>
              <a:ext uri="{FF2B5EF4-FFF2-40B4-BE49-F238E27FC236}">
                <a16:creationId xmlns:a16="http://schemas.microsoft.com/office/drawing/2014/main" id="{8FE231CB-7F1F-4DF9-E2B4-36B44AC8F132}"/>
              </a:ext>
            </a:extLst>
          </p:cNvPr>
          <p:cNvPicPr>
            <a:picLocks noChangeAspect="1"/>
          </p:cNvPicPr>
          <p:nvPr/>
        </p:nvPicPr>
        <p:blipFill>
          <a:blip r:embed="rId2"/>
          <a:stretch>
            <a:fillRect/>
          </a:stretch>
        </p:blipFill>
        <p:spPr>
          <a:xfrm>
            <a:off x="293355" y="1902059"/>
            <a:ext cx="8474887" cy="3835374"/>
          </a:xfrm>
          <a:prstGeom prst="rect">
            <a:avLst/>
          </a:prstGeom>
          <a:noFill/>
        </p:spPr>
      </p:pic>
      <p:sp>
        <p:nvSpPr>
          <p:cNvPr id="2" name="Title 1">
            <a:extLst>
              <a:ext uri="{FF2B5EF4-FFF2-40B4-BE49-F238E27FC236}">
                <a16:creationId xmlns:a16="http://schemas.microsoft.com/office/drawing/2014/main" id="{6F4E2FB7-6726-D741-C2C9-6D0FC1B85DBB}"/>
              </a:ext>
            </a:extLst>
          </p:cNvPr>
          <p:cNvSpPr>
            <a:spLocks noGrp="1"/>
          </p:cNvSpPr>
          <p:nvPr>
            <p:ph type="title"/>
          </p:nvPr>
        </p:nvSpPr>
        <p:spPr>
          <a:xfrm>
            <a:off x="479425" y="457200"/>
            <a:ext cx="11268075" cy="492443"/>
          </a:xfrm>
        </p:spPr>
        <p:txBody>
          <a:bodyPr wrap="square" anchor="t">
            <a:normAutofit fontScale="90000"/>
          </a:bodyPr>
          <a:lstStyle/>
          <a:p>
            <a:pPr>
              <a:lnSpc>
                <a:spcPct val="90000"/>
              </a:lnSpc>
            </a:pPr>
            <a:r>
              <a:rPr lang="en-US" b="0" dirty="0">
                <a:solidFill>
                  <a:srgbClr val="0028A0"/>
                </a:solidFill>
                <a:latin typeface="Arial"/>
                <a:cs typeface="Arial"/>
              </a:rPr>
              <a:t>Increasing insurance costs reflect environmental risk, burden on homeowners</a:t>
            </a:r>
          </a:p>
        </p:txBody>
      </p:sp>
      <p:sp>
        <p:nvSpPr>
          <p:cNvPr id="12" name="Content Placeholder 4">
            <a:extLst>
              <a:ext uri="{FF2B5EF4-FFF2-40B4-BE49-F238E27FC236}">
                <a16:creationId xmlns:a16="http://schemas.microsoft.com/office/drawing/2014/main" id="{1B0622D4-FCAC-6B70-6C21-59CC1C574D40}"/>
              </a:ext>
            </a:extLst>
          </p:cNvPr>
          <p:cNvSpPr>
            <a:spLocks noGrp="1"/>
          </p:cNvSpPr>
          <p:nvPr>
            <p:ph idx="11"/>
          </p:nvPr>
        </p:nvSpPr>
        <p:spPr>
          <a:xfrm>
            <a:off x="8828642" y="1846522"/>
            <a:ext cx="3246695" cy="4114800"/>
          </a:xfrm>
        </p:spPr>
        <p:txBody>
          <a:bodyPr vert="horz" wrap="square" lIns="0" tIns="0" rIns="0" bIns="0" numCol="1" spcCol="228600" rtlCol="0" anchor="t">
            <a:noAutofit/>
          </a:bodyPr>
          <a:lstStyle/>
          <a:p>
            <a:r>
              <a:rPr lang="en-US" sz="1800" dirty="0">
                <a:latin typeface="Arial"/>
                <a:cs typeface="Arial"/>
              </a:rPr>
              <a:t>2022 average increase: 12%</a:t>
            </a:r>
          </a:p>
          <a:p>
            <a:r>
              <a:rPr lang="en-US" sz="1800" dirty="0">
                <a:latin typeface="Arial"/>
                <a:cs typeface="Arial"/>
              </a:rPr>
              <a:t>2023 average increase: 21%</a:t>
            </a:r>
          </a:p>
          <a:p>
            <a:r>
              <a:rPr lang="en-US" sz="1800" dirty="0">
                <a:latin typeface="Arial"/>
                <a:cs typeface="Arial"/>
              </a:rPr>
              <a:t>Top 5 highest increases:</a:t>
            </a:r>
          </a:p>
          <a:p>
            <a:pPr marL="342900" indent="-342900">
              <a:buFont typeface="Calibri" panose="020B0604020202020204" pitchFamily="34" charset="0"/>
              <a:buChar char="-"/>
            </a:pPr>
            <a:r>
              <a:rPr lang="en-US" sz="1800" dirty="0">
                <a:latin typeface="Arial"/>
                <a:cs typeface="Arial"/>
              </a:rPr>
              <a:t>Florida 35%</a:t>
            </a:r>
          </a:p>
          <a:p>
            <a:pPr marL="342900" indent="-342900">
              <a:buFont typeface="Calibri" panose="020B0604020202020204" pitchFamily="34" charset="0"/>
              <a:buChar char="-"/>
            </a:pPr>
            <a:r>
              <a:rPr lang="en-US" sz="1800" dirty="0">
                <a:latin typeface="Arial"/>
                <a:cs typeface="Arial"/>
              </a:rPr>
              <a:t>Idaho 31%</a:t>
            </a:r>
            <a:endParaRPr lang="en-US" sz="1800"/>
          </a:p>
          <a:p>
            <a:pPr marL="342900" indent="-342900">
              <a:buFont typeface="Calibri" panose="020B0604020202020204" pitchFamily="34" charset="0"/>
              <a:buChar char="-"/>
            </a:pPr>
            <a:r>
              <a:rPr lang="en-US" sz="1800" dirty="0">
                <a:latin typeface="Arial"/>
                <a:cs typeface="Arial"/>
              </a:rPr>
              <a:t>Colorado 30%</a:t>
            </a:r>
          </a:p>
          <a:p>
            <a:pPr marL="342900" indent="-342900">
              <a:buFont typeface="Calibri" panose="020B0604020202020204" pitchFamily="34" charset="0"/>
              <a:buChar char="-"/>
            </a:pPr>
            <a:r>
              <a:rPr lang="en-US" sz="1800" dirty="0">
                <a:latin typeface="Arial"/>
                <a:cs typeface="Arial"/>
              </a:rPr>
              <a:t>South Dakota 28%</a:t>
            </a:r>
          </a:p>
          <a:p>
            <a:pPr marL="342900" indent="-342900">
              <a:buFont typeface="Calibri" panose="020B0604020202020204" pitchFamily="34" charset="0"/>
              <a:buChar char="-"/>
            </a:pPr>
            <a:r>
              <a:rPr lang="en-US" sz="1800" dirty="0">
                <a:latin typeface="Arial"/>
                <a:cs typeface="Arial"/>
              </a:rPr>
              <a:t>Louisiana, Oklahoma, Texas 27%</a:t>
            </a:r>
            <a:endParaRPr lang="en-US" sz="1800"/>
          </a:p>
        </p:txBody>
      </p:sp>
      <p:sp>
        <p:nvSpPr>
          <p:cNvPr id="9" name="TextBox 8">
            <a:extLst>
              <a:ext uri="{FF2B5EF4-FFF2-40B4-BE49-F238E27FC236}">
                <a16:creationId xmlns:a16="http://schemas.microsoft.com/office/drawing/2014/main" id="{06AE0BDB-1DBC-13C2-966D-11AEE6E80650}"/>
              </a:ext>
            </a:extLst>
          </p:cNvPr>
          <p:cNvSpPr txBox="1"/>
          <p:nvPr/>
        </p:nvSpPr>
        <p:spPr>
          <a:xfrm>
            <a:off x="482342" y="1287539"/>
            <a:ext cx="11285580" cy="307777"/>
          </a:xfrm>
          <a:prstGeom prst="rect">
            <a:avLst/>
          </a:prstGeom>
          <a:noFill/>
        </p:spPr>
        <p:txBody>
          <a:bodyPr wrap="square" lIns="0" tIns="0" rIns="0" bIns="0" rtlCol="0" anchor="t">
            <a:spAutoFit/>
          </a:bodyPr>
          <a:lstStyle/>
          <a:p>
            <a:pPr>
              <a:defRPr/>
            </a:pPr>
            <a:r>
              <a:rPr lang="en-US" sz="2000" dirty="0">
                <a:solidFill>
                  <a:srgbClr val="53565A"/>
                </a:solidFill>
                <a:latin typeface="Arial"/>
                <a:cs typeface="Arial"/>
              </a:rPr>
              <a:t>Increasing home costs, supply chain pressure and inflation also drivers of premium increases</a:t>
            </a:r>
            <a:endParaRPr lang="en-US" sz="2000" dirty="0">
              <a:solidFill>
                <a:srgbClr val="53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34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3AE3-B60A-3C8A-85C6-9B5692C0FC84}"/>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8FF83443-9CE8-FC7C-2741-5BDBCFC3767B}"/>
              </a:ext>
            </a:extLst>
          </p:cNvPr>
          <p:cNvSpPr>
            <a:spLocks noGrp="1"/>
          </p:cNvSpPr>
          <p:nvPr>
            <p:ph type="ctrTitle"/>
          </p:nvPr>
        </p:nvSpPr>
        <p:spPr>
          <a:xfrm>
            <a:off x="-80586" y="2354245"/>
            <a:ext cx="12188952" cy="2139696"/>
          </a:xfrm>
        </p:spPr>
        <p:txBody>
          <a:bodyPr/>
          <a:lstStyle/>
          <a:p>
            <a:pPr algn="ctr"/>
            <a:r>
              <a:rPr lang="en-US" sz="2800" dirty="0">
                <a:latin typeface="Arial"/>
                <a:cs typeface="Arial"/>
              </a:rPr>
              <a:t>US States and Local Governments Outlooks 2024</a:t>
            </a:r>
            <a:endParaRPr lang="en-US" sz="2800" dirty="0"/>
          </a:p>
        </p:txBody>
      </p:sp>
    </p:spTree>
    <p:extLst>
      <p:ext uri="{BB962C8B-B14F-4D97-AF65-F5344CB8AC3E}">
        <p14:creationId xmlns:p14="http://schemas.microsoft.com/office/powerpoint/2010/main" val="251053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1599A7B-F37D-4B28-D9D4-B8DFB4B2B7B3}"/>
              </a:ext>
            </a:extLst>
          </p:cNvPr>
          <p:cNvGrpSpPr/>
          <p:nvPr/>
        </p:nvGrpSpPr>
        <p:grpSpPr>
          <a:xfrm>
            <a:off x="0" y="0"/>
            <a:ext cx="4032503" cy="6858000"/>
            <a:chOff x="6672064" y="0"/>
            <a:chExt cx="4803424" cy="6858000"/>
          </a:xfrm>
        </p:grpSpPr>
        <p:pic>
          <p:nvPicPr>
            <p:cNvPr id="2" name="Picture 1" descr="A blue and white background with lines and dots&#10;&#10;Description automatically generated">
              <a:extLst>
                <a:ext uri="{FF2B5EF4-FFF2-40B4-BE49-F238E27FC236}">
                  <a16:creationId xmlns:a16="http://schemas.microsoft.com/office/drawing/2014/main" id="{AFF33250-1797-233F-D35F-F8A762F6B6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400" r="30400"/>
            <a:stretch/>
          </p:blipFill>
          <p:spPr>
            <a:xfrm>
              <a:off x="6672064" y="0"/>
              <a:ext cx="4802223" cy="6856286"/>
            </a:xfrm>
            <a:prstGeom prst="rect">
              <a:avLst/>
            </a:prstGeom>
          </p:spPr>
        </p:pic>
        <p:sp>
          <p:nvSpPr>
            <p:cNvPr id="3" name="Rectangle 2">
              <a:extLst>
                <a:ext uri="{FF2B5EF4-FFF2-40B4-BE49-F238E27FC236}">
                  <a16:creationId xmlns:a16="http://schemas.microsoft.com/office/drawing/2014/main" id="{AB3EAABC-0EBD-B4EA-FFCD-AD38D8899184}"/>
                </a:ext>
              </a:extLst>
            </p:cNvPr>
            <p:cNvSpPr/>
            <p:nvPr/>
          </p:nvSpPr>
          <p:spPr>
            <a:xfrm>
              <a:off x="6672064" y="0"/>
              <a:ext cx="4803424" cy="6858000"/>
            </a:xfrm>
            <a:prstGeom prst="rect">
              <a:avLst/>
            </a:prstGeom>
            <a:gradFill>
              <a:gsLst>
                <a:gs pos="2000">
                  <a:schemeClr val="bg2">
                    <a:alpha val="38000"/>
                  </a:schemeClr>
                </a:gs>
                <a:gs pos="8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a:extLst>
              <a:ext uri="{FF2B5EF4-FFF2-40B4-BE49-F238E27FC236}">
                <a16:creationId xmlns:a16="http://schemas.microsoft.com/office/drawing/2014/main" id="{357F97C0-A4BA-4F5B-A42A-DF118FB31796}"/>
              </a:ext>
            </a:extLst>
          </p:cNvPr>
          <p:cNvGraphicFramePr>
            <a:graphicFrameLocks noGrp="1"/>
          </p:cNvGraphicFramePr>
          <p:nvPr/>
        </p:nvGraphicFramePr>
        <p:xfrm>
          <a:off x="4510631" y="2194560"/>
          <a:ext cx="7236870" cy="2286000"/>
        </p:xfrm>
        <a:graphic>
          <a:graphicData uri="http://schemas.openxmlformats.org/drawingml/2006/table">
            <a:tbl>
              <a:tblPr firstRow="1" bandRow="1">
                <a:tableStyleId>{5C22544A-7EE6-4342-B048-85BDC9FD1C3A}</a:tableStyleId>
              </a:tblPr>
              <a:tblGrid>
                <a:gridCol w="7236870">
                  <a:extLst>
                    <a:ext uri="{9D8B030D-6E8A-4147-A177-3AD203B41FA5}">
                      <a16:colId xmlns:a16="http://schemas.microsoft.com/office/drawing/2014/main" val="4183560566"/>
                    </a:ext>
                  </a:extLst>
                </a:gridCol>
              </a:tblGrid>
              <a:tr h="1828800">
                <a:tc>
                  <a:txBody>
                    <a:bodyPr/>
                    <a:lstStyle/>
                    <a:p>
                      <a:pPr marL="0" marR="0" lvl="0" indent="0" algn="l" defTabSz="914400" rtl="0" eaLnBrk="1" fontAlgn="auto" latinLnBrk="0" hangingPunct="1">
                        <a:lnSpc>
                          <a:spcPts val="6200"/>
                        </a:lnSpc>
                        <a:spcBef>
                          <a:spcPts val="0"/>
                        </a:spcBef>
                        <a:spcAft>
                          <a:spcPts val="0"/>
                        </a:spcAft>
                        <a:buClrTx/>
                        <a:buSzTx/>
                        <a:buFontTx/>
                        <a:buNone/>
                        <a:tabLst/>
                        <a:defRPr/>
                      </a:pPr>
                      <a:r>
                        <a:rPr kumimoji="0" lang="en-GB" sz="6500" b="0" i="0" u="none" strike="noStrike" kern="1200" cap="none" spc="0" normalizeH="0" baseline="0" noProof="0" dirty="0">
                          <a:ln>
                            <a:noFill/>
                          </a:ln>
                          <a:solidFill>
                            <a:srgbClr val="0028A0"/>
                          </a:solidFill>
                          <a:effectLst/>
                          <a:uLnTx/>
                          <a:uFillTx/>
                          <a:latin typeface="+mn-lt"/>
                          <a:ea typeface="+mn-ea"/>
                          <a:cs typeface="+mn-cs"/>
                        </a:rPr>
                        <a:t>Questions </a:t>
                      </a:r>
                      <a:br>
                        <a:rPr kumimoji="0" lang="en-GB" sz="6500" b="0" i="0" u="none" strike="noStrike" kern="1200" cap="none" spc="0" normalizeH="0" baseline="0" noProof="0" dirty="0">
                          <a:ln>
                            <a:noFill/>
                          </a:ln>
                          <a:solidFill>
                            <a:srgbClr val="0028A0"/>
                          </a:solidFill>
                          <a:effectLst/>
                          <a:uLnTx/>
                          <a:uFillTx/>
                          <a:latin typeface="+mn-lt"/>
                          <a:ea typeface="+mn-ea"/>
                          <a:cs typeface="+mn-cs"/>
                        </a:rPr>
                      </a:br>
                      <a:r>
                        <a:rPr kumimoji="0" lang="en-GB" sz="6500" b="0" i="0" u="none" strike="noStrike" kern="1200" cap="none" spc="0" normalizeH="0" baseline="0" noProof="0" dirty="0">
                          <a:ln>
                            <a:noFill/>
                          </a:ln>
                          <a:solidFill>
                            <a:srgbClr val="0028A0"/>
                          </a:solidFill>
                          <a:effectLst/>
                          <a:uLnTx/>
                          <a:uFillTx/>
                          <a:latin typeface="+mn-lt"/>
                          <a:ea typeface="+mn-ea"/>
                          <a:cs typeface="+mn-cs"/>
                        </a:rPr>
                        <a:t>and Answers</a:t>
                      </a:r>
                    </a:p>
                  </a:txBody>
                  <a:tcPr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02163"/>
                  </a:ext>
                </a:extLst>
              </a:tr>
              <a:tr h="370840">
                <a:tc>
                  <a:txBody>
                    <a:bodyPr/>
                    <a:lstStyle/>
                    <a:p>
                      <a:pPr marL="0" marR="0" lvl="0" indent="0" algn="l" rtl="0" eaLnBrk="1" fontAlgn="auto" latinLnBrk="0" hangingPunct="1">
                        <a:lnSpc>
                          <a:spcPct val="100000"/>
                        </a:lnSpc>
                        <a:spcBef>
                          <a:spcPts val="0"/>
                        </a:spcBef>
                        <a:spcAft>
                          <a:spcPts val="1800"/>
                        </a:spcAft>
                        <a:buClrTx/>
                        <a:buSzTx/>
                        <a:buFontTx/>
                        <a:buNone/>
                      </a:pPr>
                      <a:r>
                        <a:rPr lang="en-GB" sz="1500" b="0" i="0" u="none" strike="noStrike" kern="1200" cap="none" spc="200" normalizeH="0" baseline="0" noProof="0" dirty="0">
                          <a:ln>
                            <a:noFill/>
                          </a:ln>
                          <a:solidFill>
                            <a:srgbClr val="75787B"/>
                          </a:solidFill>
                          <a:effectLst/>
                          <a:uLnTx/>
                          <a:uFillTx/>
                          <a:latin typeface="+mn-lt"/>
                          <a:ea typeface="+mn-ea"/>
                          <a:cs typeface="+mn-cs"/>
                        </a:rPr>
                        <a:t>YS States and Local Governments Outlooks 2024</a:t>
                      </a:r>
                      <a:endParaRPr kumimoji="0" lang="en-GB" sz="1500" b="0" i="0" u="none" strike="noStrike" kern="1200" cap="none" spc="200" normalizeH="0" baseline="0" noProof="0" dirty="0">
                        <a:ln>
                          <a:noFill/>
                        </a:ln>
                        <a:solidFill>
                          <a:srgbClr val="75787B"/>
                        </a:solidFill>
                        <a:effectLst/>
                        <a:uLnTx/>
                        <a:uFillTx/>
                        <a:latin typeface="+mn-lt"/>
                        <a:ea typeface="+mn-ea"/>
                        <a:cs typeface="+mn-cs"/>
                      </a:endParaRPr>
                    </a:p>
                  </a:txBody>
                  <a:tcPr marT="182880">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817619"/>
                  </a:ext>
                </a:extLst>
              </a:tr>
            </a:tbl>
          </a:graphicData>
        </a:graphic>
      </p:graphicFrame>
    </p:spTree>
    <p:extLst>
      <p:ext uri="{BB962C8B-B14F-4D97-AF65-F5344CB8AC3E}">
        <p14:creationId xmlns:p14="http://schemas.microsoft.com/office/powerpoint/2010/main" val="425119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1E5D914-5E97-45FC-A579-60C5EA3C4A2E}"/>
              </a:ext>
            </a:extLst>
          </p:cNvPr>
          <p:cNvGraphicFramePr>
            <a:graphicFrameLocks noGrp="1"/>
          </p:cNvGraphicFramePr>
          <p:nvPr/>
        </p:nvGraphicFramePr>
        <p:xfrm>
          <a:off x="4510631" y="2194560"/>
          <a:ext cx="7236870" cy="2286000"/>
        </p:xfrm>
        <a:graphic>
          <a:graphicData uri="http://schemas.openxmlformats.org/drawingml/2006/table">
            <a:tbl>
              <a:tblPr firstRow="1" bandRow="1">
                <a:tableStyleId>{5C22544A-7EE6-4342-B048-85BDC9FD1C3A}</a:tableStyleId>
              </a:tblPr>
              <a:tblGrid>
                <a:gridCol w="7236870">
                  <a:extLst>
                    <a:ext uri="{9D8B030D-6E8A-4147-A177-3AD203B41FA5}">
                      <a16:colId xmlns:a16="http://schemas.microsoft.com/office/drawing/2014/main" val="4183560566"/>
                    </a:ext>
                  </a:extLst>
                </a:gridCol>
              </a:tblGrid>
              <a:tr h="1828800">
                <a:tc>
                  <a:txBody>
                    <a:bodyPr/>
                    <a:lstStyle/>
                    <a:p>
                      <a:pPr marL="0" marR="0" lvl="0" indent="0" algn="l" defTabSz="914400" rtl="0" eaLnBrk="1" fontAlgn="auto" latinLnBrk="0" hangingPunct="1">
                        <a:lnSpc>
                          <a:spcPts val="6200"/>
                        </a:lnSpc>
                        <a:spcBef>
                          <a:spcPts val="0"/>
                        </a:spcBef>
                        <a:spcAft>
                          <a:spcPts val="0"/>
                        </a:spcAft>
                        <a:buClrTx/>
                        <a:buSzTx/>
                        <a:buFontTx/>
                        <a:buNone/>
                        <a:tabLst/>
                        <a:defRPr/>
                      </a:pPr>
                      <a:r>
                        <a:rPr kumimoji="0" lang="en-GB" sz="6500" b="0" i="0" u="none" strike="noStrike" kern="1200" cap="none" spc="0" normalizeH="0" baseline="0" noProof="0" dirty="0">
                          <a:ln>
                            <a:noFill/>
                          </a:ln>
                          <a:solidFill>
                            <a:srgbClr val="0028A0"/>
                          </a:solidFill>
                          <a:effectLst/>
                          <a:uLnTx/>
                          <a:uFillTx/>
                          <a:latin typeface="+mn-lt"/>
                          <a:ea typeface="+mn-ea"/>
                          <a:cs typeface="+mn-cs"/>
                        </a:rPr>
                        <a:t>Thank You</a:t>
                      </a:r>
                    </a:p>
                  </a:txBody>
                  <a:tcPr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02163"/>
                  </a:ext>
                </a:extLst>
              </a:tr>
              <a:tr h="370840">
                <a:tc>
                  <a:txBody>
                    <a:bodyPr/>
                    <a:lstStyle/>
                    <a:p>
                      <a:pPr marL="0" marR="0" lvl="0" indent="0" algn="l" rtl="0" eaLnBrk="1" fontAlgn="auto" latinLnBrk="0" hangingPunct="1">
                        <a:lnSpc>
                          <a:spcPct val="100000"/>
                        </a:lnSpc>
                        <a:spcBef>
                          <a:spcPts val="0"/>
                        </a:spcBef>
                        <a:spcAft>
                          <a:spcPts val="1800"/>
                        </a:spcAft>
                        <a:buClrTx/>
                        <a:buSzTx/>
                        <a:buFontTx/>
                        <a:buNone/>
                      </a:pPr>
                      <a:r>
                        <a:rPr lang="en-GB" sz="1500" b="0" i="0" u="none" strike="noStrike" kern="1200" cap="none" spc="200" normalizeH="0" baseline="0" noProof="0" dirty="0">
                          <a:ln>
                            <a:noFill/>
                          </a:ln>
                          <a:solidFill>
                            <a:srgbClr val="75787B"/>
                          </a:solidFill>
                          <a:effectLst/>
                          <a:uLnTx/>
                          <a:uFillTx/>
                          <a:latin typeface="+mn-lt"/>
                          <a:ea typeface="+mn-ea"/>
                          <a:cs typeface="+mn-cs"/>
                        </a:rPr>
                        <a:t>US </a:t>
                      </a:r>
                      <a:r>
                        <a:rPr lang="en-GB" sz="1500" b="0" i="0" u="none" strike="noStrike" kern="1200" cap="none" spc="200" normalizeH="0" baseline="0" noProof="0" dirty="0" err="1">
                          <a:ln>
                            <a:noFill/>
                          </a:ln>
                          <a:solidFill>
                            <a:srgbClr val="75787B"/>
                          </a:solidFill>
                          <a:effectLst/>
                          <a:uLnTx/>
                          <a:uFillTx/>
                          <a:latin typeface="+mn-lt"/>
                          <a:ea typeface="+mn-ea"/>
                          <a:cs typeface="+mn-cs"/>
                        </a:rPr>
                        <a:t>Statea</a:t>
                      </a:r>
                      <a:r>
                        <a:rPr lang="en-GB" sz="1500" b="0" i="0" u="none" strike="noStrike" kern="1200" cap="none" spc="200" normalizeH="0" baseline="0" noProof="0" dirty="0">
                          <a:ln>
                            <a:noFill/>
                          </a:ln>
                          <a:solidFill>
                            <a:srgbClr val="75787B"/>
                          </a:solidFill>
                          <a:effectLst/>
                          <a:uLnTx/>
                          <a:uFillTx/>
                          <a:latin typeface="+mn-lt"/>
                          <a:ea typeface="+mn-ea"/>
                          <a:cs typeface="+mn-cs"/>
                        </a:rPr>
                        <a:t> and Local Governments Outlook 2024</a:t>
                      </a:r>
                      <a:endParaRPr kumimoji="0" lang="en-GB" sz="1500" b="0" i="0" u="none" strike="noStrike" kern="1200" cap="none" spc="200" normalizeH="0" baseline="0" noProof="0" dirty="0">
                        <a:ln>
                          <a:noFill/>
                        </a:ln>
                        <a:solidFill>
                          <a:srgbClr val="75787B"/>
                        </a:solidFill>
                        <a:effectLst/>
                        <a:uLnTx/>
                        <a:uFillTx/>
                        <a:latin typeface="+mn-lt"/>
                        <a:ea typeface="+mn-ea"/>
                        <a:cs typeface="+mn-cs"/>
                      </a:endParaRPr>
                    </a:p>
                  </a:txBody>
                  <a:tcPr marT="182880">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817619"/>
                  </a:ext>
                </a:extLst>
              </a:tr>
            </a:tbl>
          </a:graphicData>
        </a:graphic>
      </p:graphicFrame>
      <p:grpSp>
        <p:nvGrpSpPr>
          <p:cNvPr id="3" name="Group 2">
            <a:extLst>
              <a:ext uri="{FF2B5EF4-FFF2-40B4-BE49-F238E27FC236}">
                <a16:creationId xmlns:a16="http://schemas.microsoft.com/office/drawing/2014/main" id="{1DE7B0CA-575B-B24C-1FDF-FFD85346C124}"/>
              </a:ext>
            </a:extLst>
          </p:cNvPr>
          <p:cNvGrpSpPr/>
          <p:nvPr/>
        </p:nvGrpSpPr>
        <p:grpSpPr>
          <a:xfrm>
            <a:off x="0" y="0"/>
            <a:ext cx="4032503" cy="6858000"/>
            <a:chOff x="6672064" y="0"/>
            <a:chExt cx="4803424" cy="6858000"/>
          </a:xfrm>
        </p:grpSpPr>
        <p:pic>
          <p:nvPicPr>
            <p:cNvPr id="4" name="Picture 3" descr="A blue and white background with lines and dots&#10;&#10;Description automatically generated">
              <a:extLst>
                <a:ext uri="{FF2B5EF4-FFF2-40B4-BE49-F238E27FC236}">
                  <a16:creationId xmlns:a16="http://schemas.microsoft.com/office/drawing/2014/main" id="{1BB5FC0F-CDB7-11BE-AA1B-C9F84E2089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400" r="30400"/>
            <a:stretch/>
          </p:blipFill>
          <p:spPr>
            <a:xfrm>
              <a:off x="6672064" y="0"/>
              <a:ext cx="4802223" cy="6856286"/>
            </a:xfrm>
            <a:prstGeom prst="rect">
              <a:avLst/>
            </a:prstGeom>
          </p:spPr>
        </p:pic>
        <p:sp>
          <p:nvSpPr>
            <p:cNvPr id="5" name="Rectangle 4">
              <a:extLst>
                <a:ext uri="{FF2B5EF4-FFF2-40B4-BE49-F238E27FC236}">
                  <a16:creationId xmlns:a16="http://schemas.microsoft.com/office/drawing/2014/main" id="{5E798200-BC03-FE3E-C720-298F0BB7AB44}"/>
                </a:ext>
              </a:extLst>
            </p:cNvPr>
            <p:cNvSpPr/>
            <p:nvPr/>
          </p:nvSpPr>
          <p:spPr>
            <a:xfrm>
              <a:off x="6672064" y="0"/>
              <a:ext cx="4803424" cy="6858000"/>
            </a:xfrm>
            <a:prstGeom prst="rect">
              <a:avLst/>
            </a:prstGeom>
            <a:gradFill>
              <a:gsLst>
                <a:gs pos="2000">
                  <a:schemeClr val="bg2">
                    <a:alpha val="38000"/>
                  </a:schemeClr>
                </a:gs>
                <a:gs pos="8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603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D096-97EA-9DEE-8E8F-B0501D1A9D48}"/>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853F1116-ED15-1C51-97DA-8BDF2B53E6A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D4E19A4-A0E4-D9E6-D0B5-86706AEC7DB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3766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E7A8247-D95B-4D47-9547-4B058BB4BC35}"/>
              </a:ext>
            </a:extLst>
          </p:cNvPr>
          <p:cNvSpPr/>
          <p:nvPr/>
        </p:nvSpPr>
        <p:spPr>
          <a:xfrm>
            <a:off x="479424" y="4914587"/>
            <a:ext cx="3931921" cy="8918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D7B180-56EC-4195-88DB-2912FE76ACDA}"/>
              </a:ext>
            </a:extLst>
          </p:cNvPr>
          <p:cNvSpPr/>
          <p:nvPr/>
        </p:nvSpPr>
        <p:spPr>
          <a:xfrm>
            <a:off x="479425" y="3520440"/>
            <a:ext cx="3879216" cy="8918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647728" y="596709"/>
            <a:ext cx="6657339" cy="738664"/>
          </a:xfrm>
        </p:spPr>
        <p:txBody>
          <a:bodyPr/>
          <a:lstStyle/>
          <a:p>
            <a:r>
              <a:rPr lang="en-US" sz="4800">
                <a:solidFill>
                  <a:schemeClr val="bg2">
                    <a:lumMod val="65000"/>
                    <a:lumOff val="35000"/>
                  </a:schemeClr>
                </a:solidFill>
                <a:latin typeface="Arial Narrow" panose="020B0606020202030204" pitchFamily="34" charset="0"/>
                <a:ea typeface="+mn-ea"/>
                <a:cs typeface="+mn-cs"/>
              </a:rPr>
              <a:t>|</a:t>
            </a:r>
            <a:r>
              <a:rPr lang="en-US" sz="3200">
                <a:solidFill>
                  <a:schemeClr val="bg2">
                    <a:lumMod val="65000"/>
                    <a:lumOff val="35000"/>
                  </a:schemeClr>
                </a:solidFill>
                <a:latin typeface="+mn-lt"/>
                <a:ea typeface="+mn-ea"/>
                <a:cs typeface="+mn-cs"/>
              </a:rPr>
              <a:t>  Webinar Series </a:t>
            </a:r>
          </a:p>
        </p:txBody>
      </p:sp>
      <p:sp>
        <p:nvSpPr>
          <p:cNvPr id="8" name="Rectangle 7">
            <a:extLst>
              <a:ext uri="{FF2B5EF4-FFF2-40B4-BE49-F238E27FC236}">
                <a16:creationId xmlns:a16="http://schemas.microsoft.com/office/drawing/2014/main" id="{24054566-1F4D-4195-8752-48B800398974}"/>
              </a:ext>
            </a:extLst>
          </p:cNvPr>
          <p:cNvSpPr/>
          <p:nvPr/>
        </p:nvSpPr>
        <p:spPr>
          <a:xfrm>
            <a:off x="532129" y="2106606"/>
            <a:ext cx="3879216" cy="8918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A8CE8EC5-372E-4CC1-9D13-5FED9E6B0A14}"/>
              </a:ext>
            </a:extLst>
          </p:cNvPr>
          <p:cNvSpPr txBox="1">
            <a:spLocks/>
          </p:cNvSpPr>
          <p:nvPr/>
        </p:nvSpPr>
        <p:spPr>
          <a:xfrm>
            <a:off x="1478280" y="2345367"/>
            <a:ext cx="3794760" cy="426758"/>
          </a:xfrm>
          <a:prstGeom prst="rect">
            <a:avLst/>
          </a:prstGeom>
        </p:spPr>
        <p:txBody>
          <a:bodyPr vert="horz" wrap="square" lIns="0" tIns="0" rIns="0" bIns="0" numCol="1" spcCol="228600" rtlCol="0">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kern="1200">
                <a:solidFill>
                  <a:schemeClr val="bg2"/>
                </a:solidFill>
                <a:latin typeface="+mn-lt"/>
                <a:ea typeface="+mn-ea"/>
                <a:cs typeface="+mn-cs"/>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mn-lt"/>
                <a:ea typeface="+mn-ea"/>
                <a:cs typeface="+mn-cs"/>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mn-lt"/>
                <a:ea typeface="+mn-ea"/>
                <a:cs typeface="+mn-cs"/>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mn-lt"/>
                <a:ea typeface="+mn-ea"/>
                <a:cs typeface="+mn-cs"/>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10" name="Picture 9">
            <a:extLst>
              <a:ext uri="{FF2B5EF4-FFF2-40B4-BE49-F238E27FC236}">
                <a16:creationId xmlns:a16="http://schemas.microsoft.com/office/drawing/2014/main" id="{ACD4F001-BBEA-467E-8068-A60C3ECDFE74}"/>
              </a:ext>
            </a:extLst>
          </p:cNvPr>
          <p:cNvPicPr preferRelativeResize="0">
            <a:picLocks/>
          </p:cNvPicPr>
          <p:nvPr/>
        </p:nvPicPr>
        <p:blipFill rotWithShape="1">
          <a:blip r:embed="rId3"/>
          <a:srcRect l="1250" t="11333" r="92532" b="79233"/>
          <a:stretch/>
        </p:blipFill>
        <p:spPr>
          <a:xfrm>
            <a:off x="763090" y="5156995"/>
            <a:ext cx="365760" cy="365760"/>
          </a:xfrm>
          <a:prstGeom prst="ellipse">
            <a:avLst/>
          </a:prstGeom>
        </p:spPr>
      </p:pic>
      <p:pic>
        <p:nvPicPr>
          <p:cNvPr id="14" name="Picture 13">
            <a:extLst>
              <a:ext uri="{FF2B5EF4-FFF2-40B4-BE49-F238E27FC236}">
                <a16:creationId xmlns:a16="http://schemas.microsoft.com/office/drawing/2014/main" id="{9473A8AA-BE8D-4ED8-BF6F-7DFF886E2DA2}"/>
              </a:ext>
            </a:extLst>
          </p:cNvPr>
          <p:cNvPicPr preferRelativeResize="0">
            <a:picLocks/>
          </p:cNvPicPr>
          <p:nvPr/>
        </p:nvPicPr>
        <p:blipFill rotWithShape="1">
          <a:blip r:embed="rId3"/>
          <a:srcRect l="1250" t="11333" r="92532" b="79233"/>
          <a:stretch/>
        </p:blipFill>
        <p:spPr>
          <a:xfrm>
            <a:off x="792481" y="2368447"/>
            <a:ext cx="365760" cy="365760"/>
          </a:xfrm>
          <a:prstGeom prst="ellipse">
            <a:avLst/>
          </a:prstGeom>
        </p:spPr>
      </p:pic>
      <p:pic>
        <p:nvPicPr>
          <p:cNvPr id="15" name="Picture 14">
            <a:extLst>
              <a:ext uri="{FF2B5EF4-FFF2-40B4-BE49-F238E27FC236}">
                <a16:creationId xmlns:a16="http://schemas.microsoft.com/office/drawing/2014/main" id="{0B786EA6-24BC-44A7-A8C8-FA01F3987E3A}"/>
              </a:ext>
            </a:extLst>
          </p:cNvPr>
          <p:cNvPicPr preferRelativeResize="0">
            <a:picLocks/>
          </p:cNvPicPr>
          <p:nvPr/>
        </p:nvPicPr>
        <p:blipFill rotWithShape="1">
          <a:blip r:embed="rId3"/>
          <a:srcRect l="1250" t="11333" r="92532" b="79233"/>
          <a:stretch/>
        </p:blipFill>
        <p:spPr>
          <a:xfrm>
            <a:off x="744807" y="3756194"/>
            <a:ext cx="365760" cy="365760"/>
          </a:xfrm>
          <a:prstGeom prst="ellipse">
            <a:avLst/>
          </a:prstGeom>
        </p:spPr>
      </p:pic>
      <p:pic>
        <p:nvPicPr>
          <p:cNvPr id="18" name="Graphic 17" descr="Bullseye">
            <a:extLst>
              <a:ext uri="{FF2B5EF4-FFF2-40B4-BE49-F238E27FC236}">
                <a16:creationId xmlns:a16="http://schemas.microsoft.com/office/drawing/2014/main" id="{B372BEDB-3FF9-416B-B3EE-07BEA0FAF7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481" y="3803867"/>
            <a:ext cx="270413" cy="270413"/>
          </a:xfrm>
          <a:prstGeom prst="rect">
            <a:avLst/>
          </a:prstGeom>
        </p:spPr>
      </p:pic>
      <p:sp>
        <p:nvSpPr>
          <p:cNvPr id="20" name="Content Placeholder 5">
            <a:extLst>
              <a:ext uri="{FF2B5EF4-FFF2-40B4-BE49-F238E27FC236}">
                <a16:creationId xmlns:a16="http://schemas.microsoft.com/office/drawing/2014/main" id="{CD96FFA4-3CCB-48EF-A3DA-7D6EEDAF9D26}"/>
              </a:ext>
            </a:extLst>
          </p:cNvPr>
          <p:cNvSpPr txBox="1">
            <a:spLocks/>
          </p:cNvSpPr>
          <p:nvPr/>
        </p:nvSpPr>
        <p:spPr>
          <a:xfrm>
            <a:off x="1478280" y="3756193"/>
            <a:ext cx="2331720" cy="423551"/>
          </a:xfrm>
          <a:prstGeom prst="rect">
            <a:avLst/>
          </a:prstGeom>
        </p:spPr>
        <p:txBody>
          <a:bodyPr vert="horz" wrap="square" lIns="0" tIns="0" rIns="0" bIns="0" numCol="1" spcCol="228600" rtlCol="0">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kern="1200">
                <a:solidFill>
                  <a:schemeClr val="bg2"/>
                </a:solidFill>
                <a:latin typeface="+mn-lt"/>
                <a:ea typeface="+mn-ea"/>
                <a:cs typeface="+mn-cs"/>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mn-lt"/>
                <a:ea typeface="+mn-ea"/>
                <a:cs typeface="+mn-cs"/>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mn-lt"/>
                <a:ea typeface="+mn-ea"/>
                <a:cs typeface="+mn-cs"/>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mn-lt"/>
                <a:ea typeface="+mn-ea"/>
                <a:cs typeface="+mn-cs"/>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Sign-up Once </a:t>
            </a:r>
          </a:p>
        </p:txBody>
      </p:sp>
      <p:sp>
        <p:nvSpPr>
          <p:cNvPr id="26" name="Content Placeholder 5">
            <a:extLst>
              <a:ext uri="{FF2B5EF4-FFF2-40B4-BE49-F238E27FC236}">
                <a16:creationId xmlns:a16="http://schemas.microsoft.com/office/drawing/2014/main" id="{EDD21731-77AD-49FA-90D1-2C9B4AEF2B3F}"/>
              </a:ext>
            </a:extLst>
          </p:cNvPr>
          <p:cNvSpPr txBox="1">
            <a:spLocks/>
          </p:cNvSpPr>
          <p:nvPr/>
        </p:nvSpPr>
        <p:spPr>
          <a:xfrm>
            <a:off x="1478280" y="5147134"/>
            <a:ext cx="2743200" cy="426758"/>
          </a:xfrm>
          <a:prstGeom prst="rect">
            <a:avLst/>
          </a:prstGeom>
        </p:spPr>
        <p:txBody>
          <a:bodyPr vert="horz" wrap="square" lIns="0" tIns="0" rIns="0" bIns="0" numCol="1" spcCol="228600" rtlCol="0">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kern="1200">
                <a:solidFill>
                  <a:schemeClr val="bg2"/>
                </a:solidFill>
                <a:latin typeface="+mn-lt"/>
                <a:ea typeface="+mn-ea"/>
                <a:cs typeface="+mn-cs"/>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mn-lt"/>
                <a:ea typeface="+mn-ea"/>
                <a:cs typeface="+mn-cs"/>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mn-lt"/>
                <a:ea typeface="+mn-ea"/>
                <a:cs typeface="+mn-cs"/>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mn-lt"/>
                <a:ea typeface="+mn-ea"/>
                <a:cs typeface="+mn-cs"/>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Live Q&amp;A</a:t>
            </a:r>
          </a:p>
        </p:txBody>
      </p:sp>
      <p:sp>
        <p:nvSpPr>
          <p:cNvPr id="27" name="Rectangle 26">
            <a:extLst>
              <a:ext uri="{FF2B5EF4-FFF2-40B4-BE49-F238E27FC236}">
                <a16:creationId xmlns:a16="http://schemas.microsoft.com/office/drawing/2014/main" id="{437D9254-439C-41D2-938B-18052FE9F2CB}"/>
              </a:ext>
            </a:extLst>
          </p:cNvPr>
          <p:cNvSpPr/>
          <p:nvPr/>
        </p:nvSpPr>
        <p:spPr>
          <a:xfrm>
            <a:off x="5056490" y="2078982"/>
            <a:ext cx="6035040" cy="8918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ea typeface="+mn-lt"/>
                <a:cs typeface="+mn-lt"/>
                <a:hlinkClick r:id="rId6"/>
              </a:rPr>
              <a:t>https://live.moodys.io/us-public-finance-in-focus-channel</a:t>
            </a:r>
            <a:r>
              <a:rPr lang="en-US">
                <a:ea typeface="+mn-lt"/>
                <a:cs typeface="+mn-lt"/>
              </a:rPr>
              <a:t> </a:t>
            </a:r>
            <a:endParaRPr lang="en-US"/>
          </a:p>
        </p:txBody>
      </p:sp>
      <p:sp>
        <p:nvSpPr>
          <p:cNvPr id="28" name="Rectangle 27">
            <a:extLst>
              <a:ext uri="{FF2B5EF4-FFF2-40B4-BE49-F238E27FC236}">
                <a16:creationId xmlns:a16="http://schemas.microsoft.com/office/drawing/2014/main" id="{29523818-335B-41D1-8795-7DBAC2B3AE15}"/>
              </a:ext>
            </a:extLst>
          </p:cNvPr>
          <p:cNvSpPr/>
          <p:nvPr/>
        </p:nvSpPr>
        <p:spPr>
          <a:xfrm>
            <a:off x="5044440" y="3497267"/>
            <a:ext cx="6035040" cy="8918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bg2"/>
                </a:solidFill>
              </a:rPr>
              <a:t>Get regular updates on the US Public Finance in Focus program</a:t>
            </a:r>
          </a:p>
        </p:txBody>
      </p:sp>
      <p:sp>
        <p:nvSpPr>
          <p:cNvPr id="29" name="Rectangle 28">
            <a:extLst>
              <a:ext uri="{FF2B5EF4-FFF2-40B4-BE49-F238E27FC236}">
                <a16:creationId xmlns:a16="http://schemas.microsoft.com/office/drawing/2014/main" id="{4C59C41D-14E7-48BD-A07A-719159927609}"/>
              </a:ext>
            </a:extLst>
          </p:cNvPr>
          <p:cNvSpPr/>
          <p:nvPr/>
        </p:nvSpPr>
        <p:spPr>
          <a:xfrm>
            <a:off x="5044440" y="4914587"/>
            <a:ext cx="6035040" cy="8918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bg2"/>
                </a:solidFill>
              </a:rPr>
              <a:t>Engage with the analysts and get your questions answered </a:t>
            </a:r>
          </a:p>
        </p:txBody>
      </p:sp>
      <p:pic>
        <p:nvPicPr>
          <p:cNvPr id="22" name="Graphic 21" descr="Eye">
            <a:extLst>
              <a:ext uri="{FF2B5EF4-FFF2-40B4-BE49-F238E27FC236}">
                <a16:creationId xmlns:a16="http://schemas.microsoft.com/office/drawing/2014/main" id="{B6243514-C60F-4307-B2E5-D77EC45AB59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0188" y="2392787"/>
            <a:ext cx="303953" cy="303953"/>
          </a:xfrm>
          <a:prstGeom prst="rect">
            <a:avLst/>
          </a:prstGeom>
        </p:spPr>
      </p:pic>
      <p:sp>
        <p:nvSpPr>
          <p:cNvPr id="24" name="Content Placeholder 5">
            <a:extLst>
              <a:ext uri="{FF2B5EF4-FFF2-40B4-BE49-F238E27FC236}">
                <a16:creationId xmlns:a16="http://schemas.microsoft.com/office/drawing/2014/main" id="{BB5C4D95-04DE-446E-B588-B6CA317C8F07}"/>
              </a:ext>
            </a:extLst>
          </p:cNvPr>
          <p:cNvSpPr txBox="1">
            <a:spLocks/>
          </p:cNvSpPr>
          <p:nvPr/>
        </p:nvSpPr>
        <p:spPr>
          <a:xfrm>
            <a:off x="1478279" y="2345368"/>
            <a:ext cx="2880361" cy="426758"/>
          </a:xfrm>
          <a:prstGeom prst="rect">
            <a:avLst/>
          </a:prstGeom>
        </p:spPr>
        <p:txBody>
          <a:bodyPr vert="horz" wrap="square" lIns="0" tIns="0" rIns="0" bIns="0" numCol="1" spcCol="228600" rtlCol="0">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kern="1200">
                <a:solidFill>
                  <a:schemeClr val="bg2"/>
                </a:solidFill>
                <a:latin typeface="+mn-lt"/>
                <a:ea typeface="+mn-ea"/>
                <a:cs typeface="+mn-cs"/>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mn-lt"/>
                <a:ea typeface="+mn-ea"/>
                <a:cs typeface="+mn-cs"/>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mn-lt"/>
                <a:ea typeface="+mn-ea"/>
                <a:cs typeface="+mn-cs"/>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mn-lt"/>
                <a:ea typeface="+mn-ea"/>
                <a:cs typeface="+mn-cs"/>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Schedule &amp; Materials </a:t>
            </a:r>
          </a:p>
        </p:txBody>
      </p:sp>
      <p:pic>
        <p:nvPicPr>
          <p:cNvPr id="6" name="Graphic 5" descr="Question mark">
            <a:extLst>
              <a:ext uri="{FF2B5EF4-FFF2-40B4-BE49-F238E27FC236}">
                <a16:creationId xmlns:a16="http://schemas.microsoft.com/office/drawing/2014/main" id="{E6DC5265-BD8F-4586-8784-FB7CDD1C52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13" y="5183827"/>
            <a:ext cx="320514" cy="320514"/>
          </a:xfrm>
          <a:prstGeom prst="rect">
            <a:avLst/>
          </a:prstGeom>
        </p:spPr>
      </p:pic>
      <p:pic>
        <p:nvPicPr>
          <p:cNvPr id="2" name="Picture 1">
            <a:extLst>
              <a:ext uri="{FF2B5EF4-FFF2-40B4-BE49-F238E27FC236}">
                <a16:creationId xmlns:a16="http://schemas.microsoft.com/office/drawing/2014/main" id="{E7A0E1FF-C9ED-41F9-B46C-C281AE72A6B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79424" y="649276"/>
            <a:ext cx="3237226" cy="914400"/>
          </a:xfrm>
          <a:prstGeom prst="rect">
            <a:avLst/>
          </a:prstGeom>
        </p:spPr>
      </p:pic>
    </p:spTree>
    <p:extLst>
      <p:ext uri="{BB962C8B-B14F-4D97-AF65-F5344CB8AC3E}">
        <p14:creationId xmlns:p14="http://schemas.microsoft.com/office/powerpoint/2010/main" val="63515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0">
            <a:extLst>
              <a:ext uri="{FF2B5EF4-FFF2-40B4-BE49-F238E27FC236}">
                <a16:creationId xmlns:a16="http://schemas.microsoft.com/office/drawing/2014/main" id="{69EF48E5-EF7C-410F-2640-49C5155CA7DD}"/>
              </a:ext>
            </a:extLst>
          </p:cNvPr>
          <p:cNvSpPr txBox="1">
            <a:spLocks/>
          </p:cNvSpPr>
          <p:nvPr/>
        </p:nvSpPr>
        <p:spPr>
          <a:xfrm>
            <a:off x="479425" y="481112"/>
            <a:ext cx="11268075" cy="4434840"/>
          </a:xfrm>
          <a:prstGeom prst="rect">
            <a:avLst/>
          </a:prstGeom>
        </p:spPr>
        <p:txBody>
          <a:bodyPr vert="horz" wrap="square" lIns="0" tIns="0" rIns="0" bIns="0" numCol="2" spcCol="274320" rtlCol="0">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b="0" i="0" kern="120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b="0" i="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b="0" i="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b="0" i="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b="0" i="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464B50"/>
              </a:buClr>
            </a:pPr>
            <a:r>
              <a:rPr lang="en-US" altLang="zh-CN" sz="730">
                <a:solidFill>
                  <a:schemeClr val="bg2">
                    <a:lumMod val="65000"/>
                    <a:lumOff val="35000"/>
                  </a:schemeClr>
                </a:solidFill>
                <a:ea typeface="宋体" pitchFamily="1" charset="-122"/>
              </a:rPr>
              <a:t>© 2023 Moody’s Corporation, Moody’s Investors Service, Inc., Moody’s Analytics, Inc. and/or their licensors and affiliates (collectively, “MOODY’S”). All rights reserved.</a:t>
            </a:r>
          </a:p>
          <a:p>
            <a:pPr>
              <a:spcBef>
                <a:spcPts val="600"/>
              </a:spcBef>
              <a:buClr>
                <a:srgbClr val="464B50"/>
              </a:buClr>
            </a:pPr>
            <a:r>
              <a:rPr lang="en-US" altLang="zh-CN" sz="730" b="1">
                <a:solidFill>
                  <a:schemeClr val="bg2">
                    <a:lumMod val="65000"/>
                    <a:lumOff val="35000"/>
                  </a:schemeClr>
                </a:solidFill>
                <a:ea typeface="宋体" pitchFamily="1" charset="-122"/>
              </a:rPr>
              <a:t>CREDIT RATINGS ISSUED BY MOODY'S CREDIT RATINGS AFFILIATES ARE THEIR CURRENT OPINIONS OF THE RELATIVE FUTURE CREDIT RISK OF ENTITIES, CREDIT COMMITMENTS, OR DEBT OR DEBT-LIKE SECURITIES, AND MATERIALS, PRODUCTS, SERVICES AND INFORMATION PUBLISHED BY MOODY’S (COLLECTIVELY, “PUBLICATIONS”) MAY INCLUDE SUCH CURRENT OPINIONS. MOODY’S DEFINES CREDIT RISK AS THE RISK THAT AN ENTITY MAY NOT MEET ITS CONTRACTUAL FINANCIAL OBLIGATIONS AS THEY COME DUE AND ANY ESTIMATED FINANCIAL LOSS IN THE EVENT OF DEFAULT OR IMPAIRMENT. SEE APPLICABLE MOODY’S RATING SYMBOLS AND DEFINITIONS PUBLICATION FOR INFORMATION ON THE TYPES OF CONTRACTUAL FINANCIAL OBLIGATIONS ADDRESSED BY MOODY’S CREDIT RATINGS. CREDIT RATINGS DO NOT ADDRESS ANY OTHER RISK, INCLUDING BUT NOT LIMITED TO: LIQUIDITY RISK, MARKET VALUE RISK, OR PRICE VOLATILITY. CREDIT RATINGS, NON-CREDIT ASSESSMENTS (“ASSESSMENTS”), AND OTHER OPINIONS INCLUDED IN MOODY’S PUBLICATIONS ARE NOT STATEMENTS OF CURRENT OR HISTORICAL FACT. MOODY’S PUBLICATIONS MAY ALSO INCLUDE QUANTITATIVE MODEL-BASED ESTIMATES OF CREDIT RISK AND RELATED OPINIONS OR COMMENTARY PUBLISHED BY MOODY’S ANALYTICS, INC. AND/OR ITS AFFILIATES. MOODY’S CREDIT RATINGS, ASSESSMENTS, OTHER OPINIONS AND PUBLICATIONS DO NOT CONSTITUTE OR PROVIDE INVESTMENT OR FINANCIAL ADVICE, AND MOODY’S CREDIT RATINGS, ASSESSMENTS, OTHER OPINIONS AND PUBLICATIONS ARE NOT AND DO NOT PROVIDE RECOMMENDATIONS TO PURCHASE, SELL, OR HOLD PARTICULAR SECURITIES. MOODY’S CREDIT RATINGS, ASSESSMENTS, OTHER OPINIONS AND PUBLICATIONS DO NOT COMMENT ON THE SUITABILITY OF AN INVESTMENT FOR ANY PARTICULAR INVESTOR. MOODY’S ISSUES ITS CREDIT RATINGS, ASSESSMENTS AND OTHER OPINIONS AND PUBLISHES ITS PUBLICATIONS WITH THE EXPECTATION AND UNDERSTANDING THAT EACH INVESTOR WILL, WITH DUE CARE, MAKE ITS OWN STUDY AND EVALUATION OF EACH SECURITY THAT IS UNDER CONSIDERATION FOR PURCHASE, HOLDING, OR SALE. </a:t>
            </a:r>
          </a:p>
          <a:p>
            <a:pPr>
              <a:spcBef>
                <a:spcPts val="600"/>
              </a:spcBef>
              <a:buClr>
                <a:srgbClr val="464B50"/>
              </a:buClr>
            </a:pPr>
            <a:r>
              <a:rPr lang="en-US" altLang="zh-CN" sz="730">
                <a:solidFill>
                  <a:schemeClr val="bg2">
                    <a:lumMod val="65000"/>
                    <a:lumOff val="35000"/>
                  </a:schemeClr>
                </a:solidFill>
                <a:ea typeface="宋体" pitchFamily="1" charset="-122"/>
              </a:rPr>
              <a:t>MOODY’S CREDIT RATINGS, ASSESSMENTS, OTHER OPINIONS, AND PUBLICATIONS ARE NOT INTENDED FOR USE BY RETAIL INVESTORS AND IT WOULD BE RECKLESS AND INAPPROPRIATE FOR RETAIL INVESTORS TO USE MOODY’S CREDIT RATINGS, ASSESSMENTS, OTHER OPINIONS OR PUBLICATIONS WHEN MAKING AN INVESTMENT DECISION. IF IN DOUBT YOU SHOULD CONTACT YOUR FINANCIAL OR OTHER PROFESSIONAL ADVISER.</a:t>
            </a:r>
          </a:p>
          <a:p>
            <a:pPr>
              <a:spcBef>
                <a:spcPts val="600"/>
              </a:spcBef>
              <a:buClr>
                <a:srgbClr val="464B50"/>
              </a:buClr>
            </a:pPr>
            <a:r>
              <a:rPr lang="en-US" altLang="zh-CN" sz="730">
                <a:solidFill>
                  <a:schemeClr val="bg2">
                    <a:lumMod val="65000"/>
                    <a:lumOff val="35000"/>
                  </a:schemeClr>
                </a:solidFill>
                <a:ea typeface="宋体" pitchFamily="1" charset="-122"/>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a:t>
            </a:r>
          </a:p>
          <a:p>
            <a:pPr>
              <a:spcBef>
                <a:spcPts val="600"/>
              </a:spcBef>
              <a:buClr>
                <a:srgbClr val="464B50"/>
              </a:buClr>
            </a:pPr>
            <a:r>
              <a:rPr lang="en-US" altLang="zh-CN" sz="730">
                <a:solidFill>
                  <a:schemeClr val="bg2">
                    <a:lumMod val="65000"/>
                    <a:lumOff val="35000"/>
                  </a:schemeClr>
                </a:solidFill>
                <a:ea typeface="宋体" pitchFamily="1" charset="-122"/>
              </a:rPr>
              <a:t>MOODY’S CREDIT RATINGS, ASSESSMENTS, OTHER OPINIONS AND PUBLICATIONS ARE NOT INTENDED FOR USE BY ANY PERSON AS A BENCHMARK AS THAT TERM IS DEFINED FOR REGULATORY PURPOSES AND MUST NOT BE USED IN ANY WAY THAT COULD RESULT IN THEM BEING CONSIDERED A BENCHMARK.</a:t>
            </a:r>
          </a:p>
          <a:p>
            <a:pPr>
              <a:spcBef>
                <a:spcPts val="600"/>
              </a:spcBef>
              <a:buClr>
                <a:srgbClr val="464B50"/>
              </a:buClr>
            </a:pPr>
            <a:r>
              <a:rPr lang="en-US" altLang="zh-CN" sz="730">
                <a:solidFill>
                  <a:schemeClr val="bg2">
                    <a:lumMod val="65000"/>
                    <a:lumOff val="35000"/>
                  </a:schemeClr>
                </a:solidFill>
                <a:ea typeface="宋体" pitchFamily="1" charset="-122"/>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credit rating process or in preparing its Publications. </a:t>
            </a:r>
          </a:p>
          <a:p>
            <a:pPr>
              <a:spcBef>
                <a:spcPts val="600"/>
              </a:spcBef>
              <a:buClr>
                <a:srgbClr val="464B50"/>
              </a:buClr>
            </a:pPr>
            <a:r>
              <a:rPr lang="en-US" altLang="zh-CN" sz="730">
                <a:solidFill>
                  <a:schemeClr val="bg2">
                    <a:lumMod val="65000"/>
                    <a:lumOff val="35000"/>
                  </a:schemeClr>
                </a:solidFill>
                <a:ea typeface="宋体" pitchFamily="1" charset="-122"/>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a:spcBef>
                <a:spcPts val="600"/>
              </a:spcBef>
              <a:buClr>
                <a:srgbClr val="464B50"/>
              </a:buClr>
            </a:pPr>
            <a:r>
              <a:rPr lang="en-US" altLang="zh-CN" sz="730">
                <a:solidFill>
                  <a:schemeClr val="bg2">
                    <a:lumMod val="65000"/>
                    <a:lumOff val="35000"/>
                  </a:schemeClr>
                </a:solidFill>
                <a:ea typeface="宋体" pitchFamily="1" charset="-122"/>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a:spcBef>
                <a:spcPts val="600"/>
              </a:spcBef>
              <a:buClr>
                <a:srgbClr val="464B50"/>
              </a:buClr>
            </a:pPr>
            <a:r>
              <a:rPr lang="en-US" altLang="zh-CN" sz="730">
                <a:solidFill>
                  <a:schemeClr val="bg2">
                    <a:lumMod val="65000"/>
                    <a:lumOff val="35000"/>
                  </a:schemeClr>
                </a:solidFill>
                <a:ea typeface="宋体" pitchFamily="1" charset="-122"/>
              </a:rPr>
              <a:t>NO WARRANTY, EXPRESS OR IMPLIED, AS TO THE ACCURACY, TIMELINESS, COMPLETENESS, MERCHANTABILITY OR FITNESS FOR ANY PARTICULAR PURPOSE OF ANY CREDIT RATING, ASSESSMENT, OTHER OPINION OR INFORMATION IS GIVEN OR MADE BY MOODY’S IN ANY FORM OR MANNER WHATSOEVER.</a:t>
            </a:r>
          </a:p>
          <a:p>
            <a:pPr>
              <a:spcBef>
                <a:spcPts val="600"/>
              </a:spcBef>
              <a:buClr>
                <a:srgbClr val="464B50"/>
              </a:buClr>
            </a:pPr>
            <a:r>
              <a:rPr lang="en-US" altLang="zh-CN" sz="730">
                <a:solidFill>
                  <a:schemeClr val="bg2">
                    <a:lumMod val="65000"/>
                    <a:lumOff val="35000"/>
                  </a:schemeClr>
                </a:solidFill>
                <a:ea typeface="宋体" pitchFamily="1" charset="-122"/>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credit rating, agreed to pay to Moody’s Investors Service, Inc. for credit ratings opinions and services rendered by it fees ranging from $1,000 to approximately $5,000,000. MCO and Moody’s Investors Service also maintain policies and procedures to address the independence of Moody’s Investors Service credit ratings and credit rating processes. Information regarding certain affiliations that may exist between directors of MCO and rated entities, and between entities who hold credit ratings from Moody’s Investors Service, Inc. and have also publicly reported to the SEC an ownership interest in MCO of more than 5%, is posted annually at </a:t>
            </a:r>
            <a:r>
              <a:rPr lang="en-US" altLang="zh-CN" sz="730">
                <a:solidFill>
                  <a:schemeClr val="bg2">
                    <a:lumMod val="65000"/>
                    <a:lumOff val="35000"/>
                  </a:schemeClr>
                </a:solidFill>
                <a:ea typeface="宋体" pitchFamily="1" charset="-122"/>
                <a:hlinkClick r:id="rId2"/>
              </a:rPr>
              <a:t>www.moodys.com</a:t>
            </a:r>
            <a:r>
              <a:rPr lang="en-US" altLang="zh-CN" sz="730">
                <a:solidFill>
                  <a:schemeClr val="bg2">
                    <a:lumMod val="65000"/>
                    <a:lumOff val="35000"/>
                  </a:schemeClr>
                </a:solidFill>
                <a:ea typeface="宋体" pitchFamily="1" charset="-122"/>
              </a:rPr>
              <a:t> under the heading “Investor Relations — Corporate Governance — Charter Documents - Director and Shareholder Affiliation Policy.”  </a:t>
            </a:r>
          </a:p>
          <a:p>
            <a:pPr>
              <a:spcBef>
                <a:spcPts val="600"/>
              </a:spcBef>
              <a:buClr>
                <a:srgbClr val="464B50"/>
              </a:buClr>
            </a:pPr>
            <a:r>
              <a:rPr lang="en-US" altLang="zh-CN" sz="730">
                <a:solidFill>
                  <a:schemeClr val="bg2">
                    <a:lumMod val="65000"/>
                    <a:lumOff val="35000"/>
                  </a:schemeClr>
                </a:solidFill>
                <a:ea typeface="宋体" pitchFamily="1" charset="-122"/>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a:t>
            </a:r>
          </a:p>
          <a:p>
            <a:pPr>
              <a:spcBef>
                <a:spcPts val="600"/>
              </a:spcBef>
              <a:buClr>
                <a:srgbClr val="464B50"/>
              </a:buClr>
            </a:pPr>
            <a:r>
              <a:rPr lang="en-US" altLang="zh-CN" sz="730">
                <a:solidFill>
                  <a:schemeClr val="bg2">
                    <a:lumMod val="65000"/>
                    <a:lumOff val="35000"/>
                  </a:schemeClr>
                </a:solidFill>
                <a:ea typeface="宋体" pitchFamily="1" charset="-122"/>
              </a:rPr>
              <a:t>Additional terms for Japan only: Moody's Japan K.K. (“MJKK”) is a wholly-owned credit rating agency subsidiary of Moody's Group Japan G.K., which is wholly-owned by Moody’s Overseas Holdings Inc., a wholly-owned subsidiary of MCO. Moody’s SF Japan K.K. (“MSFJ”) is a wholly-owned credit rating agency subsidiary of MJKK. MSFJ is not a Nationally Recognized Statistical Rating Organization (“NRSRO”). Therefore, credit ratings assigned by MSFJ are Non-NRSRO Credit Ratings. Non-NRSRO Credit Ratings are assigned by an entity that is not a NRSRO and, consequently, the rated obligation will not qualify for certain types of treatment under U.S. laws. MJKK and MSFJ are credit rating agencies registered with the Japan Financial Services Agency and their registration numbers are FSA Commissioner (Ratings) No. 2 and 3 respectively.</a:t>
            </a:r>
          </a:p>
          <a:p>
            <a:pPr>
              <a:spcBef>
                <a:spcPts val="600"/>
              </a:spcBef>
              <a:buClr>
                <a:srgbClr val="464B50"/>
              </a:buClr>
            </a:pPr>
            <a:r>
              <a:rPr lang="en-US" altLang="zh-CN" sz="730">
                <a:solidFill>
                  <a:schemeClr val="bg2">
                    <a:lumMod val="65000"/>
                    <a:lumOff val="35000"/>
                  </a:schemeClr>
                </a:solidFill>
                <a:ea typeface="宋体" pitchFamily="1" charset="-122"/>
              </a:rPr>
              <a:t>MJKK or MSFJ (as applicable) hereby disclose that most issuers of debt securities (including corporate and municipal bonds, debentures, notes and commercial paper) and preferred stock rated by MJKK or MSFJ (as applicable) have, prior to assignment of any credit rating, agreed to pay to MJKK or MSFJ (as applicable) for credit ratings opinions and services rendered by it fees ranging from JPY100,000 to approximately JPY550,000,000.</a:t>
            </a:r>
          </a:p>
          <a:p>
            <a:pPr>
              <a:spcBef>
                <a:spcPts val="600"/>
              </a:spcBef>
              <a:buClr>
                <a:srgbClr val="464B50"/>
              </a:buClr>
            </a:pPr>
            <a:r>
              <a:rPr lang="en-US" altLang="zh-CN" sz="730">
                <a:solidFill>
                  <a:schemeClr val="bg2">
                    <a:lumMod val="65000"/>
                    <a:lumOff val="35000"/>
                  </a:schemeClr>
                </a:solidFill>
                <a:ea typeface="宋体" pitchFamily="1" charset="-122"/>
              </a:rPr>
              <a:t>MJKK and MSFJ also maintain policies and procedures to address Japanese regulatory requirements.</a:t>
            </a:r>
          </a:p>
        </p:txBody>
      </p:sp>
    </p:spTree>
    <p:extLst>
      <p:ext uri="{BB962C8B-B14F-4D97-AF65-F5344CB8AC3E}">
        <p14:creationId xmlns:p14="http://schemas.microsoft.com/office/powerpoint/2010/main" val="268375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and white background with lines and dots&#10;&#10;Description automatically generated">
            <a:extLst>
              <a:ext uri="{FF2B5EF4-FFF2-40B4-BE49-F238E27FC236}">
                <a16:creationId xmlns:a16="http://schemas.microsoft.com/office/drawing/2014/main" id="{F629E9C7-99DE-0F59-3271-3DEB31EFBB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53" r="26653"/>
          <a:stretch/>
        </p:blipFill>
        <p:spPr>
          <a:xfrm>
            <a:off x="7386728" y="0"/>
            <a:ext cx="4802223" cy="6856286"/>
          </a:xfrm>
          <a:prstGeom prst="rect">
            <a:avLst/>
          </a:prstGeom>
        </p:spPr>
      </p:pic>
      <p:sp>
        <p:nvSpPr>
          <p:cNvPr id="14" name="Rectangle 13">
            <a:extLst>
              <a:ext uri="{FF2B5EF4-FFF2-40B4-BE49-F238E27FC236}">
                <a16:creationId xmlns:a16="http://schemas.microsoft.com/office/drawing/2014/main" id="{FACDA15F-035F-CF63-F9B5-18A755B64572}"/>
              </a:ext>
            </a:extLst>
          </p:cNvPr>
          <p:cNvSpPr/>
          <p:nvPr/>
        </p:nvSpPr>
        <p:spPr>
          <a:xfrm>
            <a:off x="7386728" y="-1714"/>
            <a:ext cx="4803424" cy="6858000"/>
          </a:xfrm>
          <a:prstGeom prst="rect">
            <a:avLst/>
          </a:prstGeom>
          <a:gradFill>
            <a:gsLst>
              <a:gs pos="2000">
                <a:schemeClr val="bg2">
                  <a:alpha val="38000"/>
                </a:schemeClr>
              </a:gs>
              <a:gs pos="8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79425" y="457200"/>
            <a:ext cx="11268075" cy="615553"/>
          </a:xfrm>
        </p:spPr>
        <p:txBody>
          <a:bodyPr wrap="square" anchor="t">
            <a:normAutofit/>
          </a:bodyPr>
          <a:lstStyle/>
          <a:p>
            <a:r>
              <a:rPr lang="en-US" b="0">
                <a:solidFill>
                  <a:srgbClr val="0028A0"/>
                </a:solidFill>
                <a:ea typeface="+mn-ea"/>
              </a:rPr>
              <a:t>Agenda</a:t>
            </a:r>
          </a:p>
        </p:txBody>
      </p:sp>
      <p:sp>
        <p:nvSpPr>
          <p:cNvPr id="5" name="Rectangle 4">
            <a:extLst>
              <a:ext uri="{FF2B5EF4-FFF2-40B4-BE49-F238E27FC236}">
                <a16:creationId xmlns:a16="http://schemas.microsoft.com/office/drawing/2014/main" id="{FC3CD072-60FA-939F-C94E-40FD5B68EEBF}"/>
              </a:ext>
            </a:extLst>
          </p:cNvPr>
          <p:cNvSpPr/>
          <p:nvPr/>
        </p:nvSpPr>
        <p:spPr>
          <a:xfrm>
            <a:off x="480092" y="1450214"/>
            <a:ext cx="421608" cy="738664"/>
          </a:xfrm>
          <a:prstGeom prst="rect">
            <a:avLst/>
          </a:prstGeom>
        </p:spPr>
        <p:txBody>
          <a:bodyPr wrap="square" lIns="0" tIns="0" rIns="0" bIns="0" anchor="ctr">
            <a:spAutoFit/>
          </a:bodyPr>
          <a:lstStyle/>
          <a:p>
            <a:pPr lvl="0">
              <a:defRPr/>
            </a:pPr>
            <a:r>
              <a:rPr lang="en-US" sz="4800">
                <a:solidFill>
                  <a:schemeClr val="tx2">
                    <a:lumMod val="20000"/>
                    <a:lumOff val="80000"/>
                  </a:schemeClr>
                </a:solidFill>
                <a:ea typeface="Calibri" panose="020F0502020204030204" pitchFamily="34" charset="0"/>
                <a:cs typeface="Times New Roman" panose="02020603050405020304" pitchFamily="18" charset="0"/>
              </a:rPr>
              <a:t>1</a:t>
            </a:r>
          </a:p>
        </p:txBody>
      </p:sp>
      <p:sp>
        <p:nvSpPr>
          <p:cNvPr id="9" name="Rectangle 8">
            <a:extLst>
              <a:ext uri="{FF2B5EF4-FFF2-40B4-BE49-F238E27FC236}">
                <a16:creationId xmlns:a16="http://schemas.microsoft.com/office/drawing/2014/main" id="{FDD44E58-B2F1-55D7-FB8E-3D8223D1D63E}"/>
              </a:ext>
            </a:extLst>
          </p:cNvPr>
          <p:cNvSpPr/>
          <p:nvPr/>
        </p:nvSpPr>
        <p:spPr>
          <a:xfrm>
            <a:off x="1056476" y="1681048"/>
            <a:ext cx="4958244" cy="276999"/>
          </a:xfrm>
          <a:prstGeom prst="rect">
            <a:avLst/>
          </a:prstGeom>
        </p:spPr>
        <p:txBody>
          <a:bodyPr wrap="square" lIns="0" tIns="0" rIns="0" bIns="0" anchor="ctr">
            <a:spAutoFit/>
          </a:bodyPr>
          <a:lstStyle/>
          <a:p>
            <a:pPr>
              <a:spcBef>
                <a:spcPts val="1200"/>
              </a:spcBef>
              <a:spcAft>
                <a:spcPts val="1200"/>
              </a:spcAft>
            </a:pPr>
            <a:r>
              <a:rPr lang="en-US" dirty="0">
                <a:solidFill>
                  <a:schemeClr val="bg2"/>
                </a:solidFill>
              </a:rPr>
              <a:t>Introduction</a:t>
            </a:r>
            <a:endParaRPr lang="en-US" dirty="0">
              <a:solidFill>
                <a:schemeClr val="bg2"/>
              </a:solidFill>
              <a:cs typeface="Arial"/>
            </a:endParaRPr>
          </a:p>
        </p:txBody>
      </p:sp>
      <p:sp>
        <p:nvSpPr>
          <p:cNvPr id="10" name="Rectangle 9">
            <a:extLst>
              <a:ext uri="{FF2B5EF4-FFF2-40B4-BE49-F238E27FC236}">
                <a16:creationId xmlns:a16="http://schemas.microsoft.com/office/drawing/2014/main" id="{33D09FC2-7DCD-139C-CF68-07F08B50FDC0}"/>
              </a:ext>
            </a:extLst>
          </p:cNvPr>
          <p:cNvSpPr/>
          <p:nvPr/>
        </p:nvSpPr>
        <p:spPr>
          <a:xfrm>
            <a:off x="480092" y="2365446"/>
            <a:ext cx="421608" cy="738664"/>
          </a:xfrm>
          <a:prstGeom prst="rect">
            <a:avLst/>
          </a:prstGeom>
        </p:spPr>
        <p:txBody>
          <a:bodyPr wrap="square" lIns="0" tIns="0" rIns="0" bIns="0" anchor="ctr">
            <a:spAutoFit/>
          </a:bodyPr>
          <a:lstStyle/>
          <a:p>
            <a:pPr lvl="0">
              <a:defRPr/>
            </a:pPr>
            <a:r>
              <a:rPr lang="en-US" sz="4800">
                <a:solidFill>
                  <a:schemeClr val="tx2">
                    <a:lumMod val="20000"/>
                    <a:lumOff val="80000"/>
                  </a:schemeClr>
                </a:solidFill>
                <a:ea typeface="Calibri" panose="020F0502020204030204" pitchFamily="34" charset="0"/>
                <a:cs typeface="Times New Roman" panose="02020603050405020304" pitchFamily="18" charset="0"/>
              </a:rPr>
              <a:t>2</a:t>
            </a:r>
          </a:p>
        </p:txBody>
      </p:sp>
      <p:sp>
        <p:nvSpPr>
          <p:cNvPr id="11" name="Rectangle 10">
            <a:extLst>
              <a:ext uri="{FF2B5EF4-FFF2-40B4-BE49-F238E27FC236}">
                <a16:creationId xmlns:a16="http://schemas.microsoft.com/office/drawing/2014/main" id="{7E91128D-7656-4A69-72A8-2B0A2CB7EB90}"/>
              </a:ext>
            </a:extLst>
          </p:cNvPr>
          <p:cNvSpPr/>
          <p:nvPr/>
        </p:nvSpPr>
        <p:spPr>
          <a:xfrm>
            <a:off x="1056476" y="2596280"/>
            <a:ext cx="5501804" cy="276999"/>
          </a:xfrm>
          <a:prstGeom prst="rect">
            <a:avLst/>
          </a:prstGeom>
        </p:spPr>
        <p:txBody>
          <a:bodyPr wrap="square" lIns="0" tIns="0" rIns="0" bIns="0" anchor="ctr">
            <a:spAutoFit/>
          </a:bodyPr>
          <a:lstStyle/>
          <a:p>
            <a:pPr>
              <a:spcBef>
                <a:spcPts val="1200"/>
              </a:spcBef>
              <a:spcAft>
                <a:spcPts val="1200"/>
              </a:spcAft>
            </a:pPr>
            <a:r>
              <a:rPr lang="en-US" dirty="0">
                <a:solidFill>
                  <a:schemeClr val="bg2"/>
                </a:solidFill>
              </a:rPr>
              <a:t>States Sector Outlook</a:t>
            </a:r>
          </a:p>
        </p:txBody>
      </p:sp>
      <p:sp>
        <p:nvSpPr>
          <p:cNvPr id="13" name="Rectangle 12">
            <a:extLst>
              <a:ext uri="{FF2B5EF4-FFF2-40B4-BE49-F238E27FC236}">
                <a16:creationId xmlns:a16="http://schemas.microsoft.com/office/drawing/2014/main" id="{A38E5FBE-CA96-49F1-980C-40259ED5074E}"/>
              </a:ext>
            </a:extLst>
          </p:cNvPr>
          <p:cNvSpPr/>
          <p:nvPr/>
        </p:nvSpPr>
        <p:spPr>
          <a:xfrm>
            <a:off x="480092" y="3280678"/>
            <a:ext cx="421608" cy="738664"/>
          </a:xfrm>
          <a:prstGeom prst="rect">
            <a:avLst/>
          </a:prstGeom>
        </p:spPr>
        <p:txBody>
          <a:bodyPr wrap="square" lIns="0" tIns="0" rIns="0" bIns="0" anchor="ctr">
            <a:spAutoFit/>
          </a:bodyPr>
          <a:lstStyle/>
          <a:p>
            <a:pPr lvl="0">
              <a:defRPr/>
            </a:pPr>
            <a:r>
              <a:rPr lang="en-SG" sz="4800">
                <a:solidFill>
                  <a:schemeClr val="tx2">
                    <a:lumMod val="20000"/>
                    <a:lumOff val="80000"/>
                  </a:schemeClr>
                </a:solidFill>
                <a:ea typeface="Calibri" panose="020F0502020204030204" pitchFamily="34" charset="0"/>
                <a:cs typeface="Times New Roman" panose="02020603050405020304" pitchFamily="18" charset="0"/>
              </a:rPr>
              <a:t>3</a:t>
            </a:r>
            <a:endParaRPr lang="en-US" sz="4800">
              <a:solidFill>
                <a:schemeClr val="tx2">
                  <a:lumMod val="20000"/>
                  <a:lumOff val="80000"/>
                </a:schemeClr>
              </a:solidFill>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3A0E7973-FB1D-601C-A068-751A69209DC7}"/>
              </a:ext>
            </a:extLst>
          </p:cNvPr>
          <p:cNvSpPr/>
          <p:nvPr/>
        </p:nvSpPr>
        <p:spPr>
          <a:xfrm>
            <a:off x="1056476" y="3511512"/>
            <a:ext cx="5253214" cy="276999"/>
          </a:xfrm>
          <a:prstGeom prst="rect">
            <a:avLst/>
          </a:prstGeom>
        </p:spPr>
        <p:txBody>
          <a:bodyPr wrap="square" lIns="0" tIns="0" rIns="0" bIns="0" anchor="ctr">
            <a:spAutoFit/>
          </a:bodyPr>
          <a:lstStyle/>
          <a:p>
            <a:pPr>
              <a:spcBef>
                <a:spcPts val="1200"/>
              </a:spcBef>
              <a:spcAft>
                <a:spcPts val="1200"/>
              </a:spcAft>
            </a:pPr>
            <a:r>
              <a:rPr lang="en-US" dirty="0">
                <a:solidFill>
                  <a:schemeClr val="bg2"/>
                </a:solidFill>
              </a:rPr>
              <a:t>Local Governments Sector Outlook</a:t>
            </a:r>
          </a:p>
        </p:txBody>
      </p:sp>
      <p:sp>
        <p:nvSpPr>
          <p:cNvPr id="17" name="Rectangle 16">
            <a:extLst>
              <a:ext uri="{FF2B5EF4-FFF2-40B4-BE49-F238E27FC236}">
                <a16:creationId xmlns:a16="http://schemas.microsoft.com/office/drawing/2014/main" id="{93D9F5E7-6346-3D52-71E6-A5B27F403615}"/>
              </a:ext>
            </a:extLst>
          </p:cNvPr>
          <p:cNvSpPr/>
          <p:nvPr/>
        </p:nvSpPr>
        <p:spPr>
          <a:xfrm>
            <a:off x="480092" y="4195910"/>
            <a:ext cx="421608" cy="738664"/>
          </a:xfrm>
          <a:prstGeom prst="rect">
            <a:avLst/>
          </a:prstGeom>
        </p:spPr>
        <p:txBody>
          <a:bodyPr wrap="square" lIns="0" tIns="0" rIns="0" bIns="0" anchor="ctr">
            <a:spAutoFit/>
          </a:bodyPr>
          <a:lstStyle/>
          <a:p>
            <a:pPr lvl="0">
              <a:defRPr/>
            </a:pPr>
            <a:r>
              <a:rPr lang="en-SG" sz="4800">
                <a:solidFill>
                  <a:schemeClr val="tx2">
                    <a:lumMod val="20000"/>
                    <a:lumOff val="80000"/>
                  </a:schemeClr>
                </a:solidFill>
                <a:ea typeface="Calibri" panose="020F0502020204030204" pitchFamily="34" charset="0"/>
                <a:cs typeface="Times New Roman" panose="02020603050405020304" pitchFamily="18" charset="0"/>
              </a:rPr>
              <a:t>4</a:t>
            </a:r>
            <a:endParaRPr lang="en-US" sz="4800">
              <a:solidFill>
                <a:schemeClr val="tx2">
                  <a:lumMod val="20000"/>
                  <a:lumOff val="80000"/>
                </a:schemeClr>
              </a:solidFill>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38371311-12E5-8488-46D4-F9B85F46E054}"/>
              </a:ext>
            </a:extLst>
          </p:cNvPr>
          <p:cNvSpPr/>
          <p:nvPr/>
        </p:nvSpPr>
        <p:spPr>
          <a:xfrm>
            <a:off x="1056476" y="4426744"/>
            <a:ext cx="5572924" cy="276999"/>
          </a:xfrm>
          <a:prstGeom prst="rect">
            <a:avLst/>
          </a:prstGeom>
        </p:spPr>
        <p:txBody>
          <a:bodyPr wrap="square" lIns="0" tIns="0" rIns="0" bIns="0" anchor="ctr">
            <a:spAutoFit/>
          </a:bodyPr>
          <a:lstStyle/>
          <a:p>
            <a:pPr>
              <a:spcBef>
                <a:spcPts val="1200"/>
              </a:spcBef>
              <a:spcAft>
                <a:spcPts val="1200"/>
              </a:spcAft>
            </a:pPr>
            <a:r>
              <a:rPr lang="en-US" dirty="0">
                <a:solidFill>
                  <a:schemeClr val="bg2"/>
                </a:solidFill>
              </a:rPr>
              <a:t>Questions and Answers</a:t>
            </a:r>
          </a:p>
        </p:txBody>
      </p:sp>
      <p:cxnSp>
        <p:nvCxnSpPr>
          <p:cNvPr id="20" name="Straight Connector 19">
            <a:extLst>
              <a:ext uri="{FF2B5EF4-FFF2-40B4-BE49-F238E27FC236}">
                <a16:creationId xmlns:a16="http://schemas.microsoft.com/office/drawing/2014/main" id="{F6E70F56-2E8D-74AF-E602-740E585208E3}"/>
              </a:ext>
            </a:extLst>
          </p:cNvPr>
          <p:cNvCxnSpPr>
            <a:cxnSpLocks/>
          </p:cNvCxnSpPr>
          <p:nvPr/>
        </p:nvCxnSpPr>
        <p:spPr>
          <a:xfrm flipH="1">
            <a:off x="480092" y="2277163"/>
            <a:ext cx="65259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A6B2E4-B276-94CE-69E2-F181D74C2DB4}"/>
              </a:ext>
            </a:extLst>
          </p:cNvPr>
          <p:cNvCxnSpPr>
            <a:cxnSpLocks/>
          </p:cNvCxnSpPr>
          <p:nvPr/>
        </p:nvCxnSpPr>
        <p:spPr>
          <a:xfrm flipH="1">
            <a:off x="480092" y="5022859"/>
            <a:ext cx="65259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8C5991-B3B7-5823-380B-2E4059917B75}"/>
              </a:ext>
            </a:extLst>
          </p:cNvPr>
          <p:cNvCxnSpPr>
            <a:cxnSpLocks/>
          </p:cNvCxnSpPr>
          <p:nvPr/>
        </p:nvCxnSpPr>
        <p:spPr>
          <a:xfrm flipH="1">
            <a:off x="480092" y="3192395"/>
            <a:ext cx="65259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502F30-801D-9977-7FF3-CF3670EC46F7}"/>
              </a:ext>
            </a:extLst>
          </p:cNvPr>
          <p:cNvCxnSpPr>
            <a:cxnSpLocks/>
          </p:cNvCxnSpPr>
          <p:nvPr/>
        </p:nvCxnSpPr>
        <p:spPr>
          <a:xfrm flipH="1">
            <a:off x="480092" y="4107627"/>
            <a:ext cx="65259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2A1E1B6-60CE-6FE5-901A-ECCC2BAAB7FC}"/>
              </a:ext>
            </a:extLst>
          </p:cNvPr>
          <p:cNvSpPr/>
          <p:nvPr/>
        </p:nvSpPr>
        <p:spPr>
          <a:xfrm>
            <a:off x="480092" y="5111142"/>
            <a:ext cx="421608" cy="738664"/>
          </a:xfrm>
          <a:prstGeom prst="rect">
            <a:avLst/>
          </a:prstGeom>
        </p:spPr>
        <p:txBody>
          <a:bodyPr wrap="square" lIns="0" tIns="0" rIns="0" bIns="0" anchor="ctr">
            <a:spAutoFit/>
          </a:bodyPr>
          <a:lstStyle/>
          <a:p>
            <a:pPr lvl="0">
              <a:defRPr/>
            </a:pPr>
            <a:endParaRPr lang="en-SG" sz="4800" dirty="0">
              <a:solidFill>
                <a:schemeClr val="tx2">
                  <a:lumMod val="20000"/>
                  <a:lumOff val="80000"/>
                </a:schemeClr>
              </a:solidFill>
              <a:ea typeface="Calibri" panose="020F0502020204030204" pitchFamily="34" charset="0"/>
              <a:cs typeface="Times New Roman" panose="02020603050405020304" pitchFamily="18" charset="0"/>
            </a:endParaRPr>
          </a:p>
        </p:txBody>
      </p:sp>
      <p:sp>
        <p:nvSpPr>
          <p:cNvPr id="3" name="Rectangle 47">
            <a:extLst>
              <a:ext uri="{FF2B5EF4-FFF2-40B4-BE49-F238E27FC236}">
                <a16:creationId xmlns:a16="http://schemas.microsoft.com/office/drawing/2014/main" id="{8E991BE4-AC77-D998-843E-EC99EC7C6303}"/>
              </a:ext>
            </a:extLst>
          </p:cNvPr>
          <p:cNvSpPr txBox="1">
            <a:spLocks noChangeArrowheads="1"/>
          </p:cNvSpPr>
          <p:nvPr/>
        </p:nvSpPr>
        <p:spPr bwMode="gray">
          <a:xfrm>
            <a:off x="11288077" y="6400800"/>
            <a:ext cx="458756"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lang="en-US" sz="1050" kern="1200" noProof="0" dirty="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33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1F53D-4C6A-ECE6-43D8-1A8B749D1F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B438E5-382C-B439-896D-C864110A8613}"/>
              </a:ext>
            </a:extLst>
          </p:cNvPr>
          <p:cNvSpPr>
            <a:spLocks noGrp="1"/>
          </p:cNvSpPr>
          <p:nvPr>
            <p:ph type="title"/>
          </p:nvPr>
        </p:nvSpPr>
        <p:spPr/>
        <p:txBody>
          <a:bodyPr/>
          <a:lstStyle/>
          <a:p>
            <a:r>
              <a:rPr lang="en-US" dirty="0">
                <a:latin typeface="Arial"/>
                <a:cs typeface="Arial"/>
              </a:rPr>
              <a:t>1</a:t>
            </a:r>
            <a:endParaRPr lang="en-US" b="0" dirty="0">
              <a:solidFill>
                <a:srgbClr val="0028A0"/>
              </a:solidFill>
            </a:endParaRPr>
          </a:p>
        </p:txBody>
      </p:sp>
      <p:sp>
        <p:nvSpPr>
          <p:cNvPr id="7" name="Text Placeholder 6">
            <a:extLst>
              <a:ext uri="{FF2B5EF4-FFF2-40B4-BE49-F238E27FC236}">
                <a16:creationId xmlns:a16="http://schemas.microsoft.com/office/drawing/2014/main" id="{635903E7-D6B4-3232-3F49-0DC79ADE51B4}"/>
              </a:ext>
            </a:extLst>
          </p:cNvPr>
          <p:cNvSpPr>
            <a:spLocks noGrp="1"/>
          </p:cNvSpPr>
          <p:nvPr>
            <p:ph type="body" sz="quarter" idx="10"/>
          </p:nvPr>
        </p:nvSpPr>
        <p:spPr/>
        <p:txBody>
          <a:bodyPr/>
          <a:lstStyle/>
          <a:p>
            <a:r>
              <a:rPr lang="en-US" dirty="0">
                <a:latin typeface="Arial"/>
                <a:cs typeface="Arial"/>
              </a:rPr>
              <a:t>Introduction</a:t>
            </a:r>
            <a:endParaRPr lang="en-US" dirty="0"/>
          </a:p>
        </p:txBody>
      </p:sp>
    </p:spTree>
    <p:extLst>
      <p:ext uri="{BB962C8B-B14F-4D97-AF65-F5344CB8AC3E}">
        <p14:creationId xmlns:p14="http://schemas.microsoft.com/office/powerpoint/2010/main" val="319467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09392-C8F6-591F-7CE7-746039EF158E}"/>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859AE116-10B2-967D-1A83-46D073AB95F4}"/>
              </a:ext>
            </a:extLst>
          </p:cNvPr>
          <p:cNvSpPr>
            <a:spLocks noGrp="1"/>
          </p:cNvSpPr>
          <p:nvPr>
            <p:ph type="ctrTitle"/>
          </p:nvPr>
        </p:nvSpPr>
        <p:spPr>
          <a:xfrm>
            <a:off x="-80586" y="2354245"/>
            <a:ext cx="12188952" cy="2139696"/>
          </a:xfrm>
        </p:spPr>
        <p:txBody>
          <a:bodyPr/>
          <a:lstStyle/>
          <a:p>
            <a:pPr algn="ctr"/>
            <a:r>
              <a:rPr lang="en-US" sz="2800" dirty="0">
                <a:latin typeface="Arial"/>
                <a:cs typeface="Arial"/>
              </a:rPr>
              <a:t>US States and Local Governments Outlooks 2024</a:t>
            </a:r>
            <a:endParaRPr lang="en-US" sz="2800" dirty="0"/>
          </a:p>
        </p:txBody>
      </p:sp>
    </p:spTree>
    <p:extLst>
      <p:ext uri="{BB962C8B-B14F-4D97-AF65-F5344CB8AC3E}">
        <p14:creationId xmlns:p14="http://schemas.microsoft.com/office/powerpoint/2010/main" val="247532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01D0C-A74E-ED15-3172-83AC450CC3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3315E2-68CE-FFF7-2372-9F2F5F12CC00}"/>
              </a:ext>
            </a:extLst>
          </p:cNvPr>
          <p:cNvSpPr>
            <a:spLocks noGrp="1"/>
          </p:cNvSpPr>
          <p:nvPr>
            <p:ph type="title"/>
          </p:nvPr>
        </p:nvSpPr>
        <p:spPr/>
        <p:txBody>
          <a:bodyPr/>
          <a:lstStyle/>
          <a:p>
            <a:r>
              <a:rPr lang="en-US" dirty="0">
                <a:latin typeface="Arial"/>
                <a:cs typeface="Arial"/>
              </a:rPr>
              <a:t>2</a:t>
            </a:r>
            <a:endParaRPr lang="en-US" b="0" dirty="0">
              <a:solidFill>
                <a:srgbClr val="0028A0"/>
              </a:solidFill>
            </a:endParaRPr>
          </a:p>
        </p:txBody>
      </p:sp>
      <p:sp>
        <p:nvSpPr>
          <p:cNvPr id="7" name="Text Placeholder 6">
            <a:extLst>
              <a:ext uri="{FF2B5EF4-FFF2-40B4-BE49-F238E27FC236}">
                <a16:creationId xmlns:a16="http://schemas.microsoft.com/office/drawing/2014/main" id="{31C2C185-BE26-8EAE-1F5C-D0246EEE3518}"/>
              </a:ext>
            </a:extLst>
          </p:cNvPr>
          <p:cNvSpPr>
            <a:spLocks noGrp="1"/>
          </p:cNvSpPr>
          <p:nvPr>
            <p:ph type="body" sz="quarter" idx="10"/>
          </p:nvPr>
        </p:nvSpPr>
        <p:spPr/>
        <p:txBody>
          <a:bodyPr/>
          <a:lstStyle/>
          <a:p>
            <a:r>
              <a:rPr lang="en-US" dirty="0">
                <a:latin typeface="Arial"/>
                <a:cs typeface="Arial"/>
              </a:rPr>
              <a:t>States Sector Outlook</a:t>
            </a:r>
            <a:endParaRPr lang="en-US" dirty="0"/>
          </a:p>
        </p:txBody>
      </p:sp>
    </p:spTree>
    <p:extLst>
      <p:ext uri="{BB962C8B-B14F-4D97-AF65-F5344CB8AC3E}">
        <p14:creationId xmlns:p14="http://schemas.microsoft.com/office/powerpoint/2010/main" val="63021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67BFF-7C92-5484-CDC3-F22E8184C3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175548D-BEC8-42D4-6AB3-B7DF505750EB}"/>
              </a:ext>
            </a:extLst>
          </p:cNvPr>
          <p:cNvSpPr txBox="1"/>
          <p:nvPr/>
        </p:nvSpPr>
        <p:spPr>
          <a:xfrm>
            <a:off x="455761" y="439350"/>
            <a:ext cx="11265861" cy="492443"/>
          </a:xfrm>
          <a:prstGeom prst="rect">
            <a:avLst/>
          </a:prstGeom>
          <a:noFill/>
        </p:spPr>
        <p:txBody>
          <a:bodyPr wrap="square" lIns="0" tIns="0" rIns="0" bIns="0" rtlCol="0" anchor="t">
            <a:spAutoFit/>
          </a:bodyPr>
          <a:lstStyle/>
          <a:p>
            <a:pPr>
              <a:tabLst>
                <a:tab pos="230188" algn="l"/>
              </a:tabLst>
              <a:defRPr/>
            </a:pPr>
            <a:r>
              <a:rPr lang="en-US" sz="3200">
                <a:solidFill>
                  <a:srgbClr val="0028A0"/>
                </a:solidFill>
                <a:latin typeface="Arial"/>
                <a:cs typeface="Arial"/>
              </a:rPr>
              <a:t>Reserves are declining but will remain near historic highs</a:t>
            </a:r>
            <a:endParaRPr lang="en-US" sz="3200">
              <a:solidFill>
                <a:srgbClr val="0028A0"/>
              </a:solidFill>
              <a:latin typeface="Arial" panose="020B0604020202020204" pitchFamily="34" charset="0"/>
              <a:cs typeface="Arial" panose="020B0604020202020204" pitchFamily="34" charset="0"/>
            </a:endParaRPr>
          </a:p>
        </p:txBody>
      </p:sp>
      <p:pic>
        <p:nvPicPr>
          <p:cNvPr id="3" name="Picture 2" descr="A graph with blue and green bars and a line&#10;&#10;Description automatically generated">
            <a:extLst>
              <a:ext uri="{FF2B5EF4-FFF2-40B4-BE49-F238E27FC236}">
                <a16:creationId xmlns:a16="http://schemas.microsoft.com/office/drawing/2014/main" id="{2E5C045B-2C0B-3A72-0446-09CE72D9683D}"/>
              </a:ext>
            </a:extLst>
          </p:cNvPr>
          <p:cNvPicPr>
            <a:picLocks noChangeAspect="1"/>
          </p:cNvPicPr>
          <p:nvPr/>
        </p:nvPicPr>
        <p:blipFill>
          <a:blip r:embed="rId3"/>
          <a:stretch>
            <a:fillRect/>
          </a:stretch>
        </p:blipFill>
        <p:spPr>
          <a:xfrm>
            <a:off x="806302" y="1650708"/>
            <a:ext cx="9861698" cy="3556585"/>
          </a:xfrm>
          <a:prstGeom prst="rect">
            <a:avLst/>
          </a:prstGeom>
        </p:spPr>
      </p:pic>
      <p:sp>
        <p:nvSpPr>
          <p:cNvPr id="6" name="TextBox 5">
            <a:extLst>
              <a:ext uri="{FF2B5EF4-FFF2-40B4-BE49-F238E27FC236}">
                <a16:creationId xmlns:a16="http://schemas.microsoft.com/office/drawing/2014/main" id="{37B8E1A4-87BE-4713-C1C1-BCA93F91D8A9}"/>
              </a:ext>
            </a:extLst>
          </p:cNvPr>
          <p:cNvSpPr txBox="1"/>
          <p:nvPr/>
        </p:nvSpPr>
        <p:spPr>
          <a:xfrm>
            <a:off x="1745511" y="5209953"/>
            <a:ext cx="8148083" cy="50013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200"/>
              </a:spcAft>
            </a:pPr>
            <a:r>
              <a:rPr lang="en-US" sz="1200">
                <a:solidFill>
                  <a:schemeClr val="bg2"/>
                </a:solidFill>
                <a:cs typeface="Arial"/>
              </a:rPr>
              <a:t>e=estimate, r=recommended </a:t>
            </a:r>
          </a:p>
          <a:p>
            <a:pPr>
              <a:spcAft>
                <a:spcPts val="1200"/>
              </a:spcAft>
            </a:pPr>
            <a:r>
              <a:rPr lang="en-US" sz="1050" i="1">
                <a:solidFill>
                  <a:schemeClr val="bg2"/>
                </a:solidFill>
                <a:cs typeface="Arial"/>
              </a:rPr>
              <a:t>Sources: National Association of State Budget Officers, Moody's Investors Service</a:t>
            </a:r>
            <a:endParaRPr lang="en-US" sz="1200">
              <a:solidFill>
                <a:schemeClr val="bg2"/>
              </a:solidFill>
              <a:cs typeface="Arial"/>
            </a:endParaRPr>
          </a:p>
        </p:txBody>
      </p:sp>
    </p:spTree>
    <p:extLst>
      <p:ext uri="{BB962C8B-B14F-4D97-AF65-F5344CB8AC3E}">
        <p14:creationId xmlns:p14="http://schemas.microsoft.com/office/powerpoint/2010/main" val="4897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A3FAD-09B8-07B6-16EF-C257A753C6C3}"/>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63A116AE-10F8-8EEB-F412-00714A5B36C2}"/>
              </a:ext>
            </a:extLst>
          </p:cNvPr>
          <p:cNvSpPr>
            <a:spLocks noGrp="1"/>
          </p:cNvSpPr>
          <p:nvPr>
            <p:ph type="ctrTitle"/>
          </p:nvPr>
        </p:nvSpPr>
        <p:spPr>
          <a:xfrm>
            <a:off x="-80586" y="2354245"/>
            <a:ext cx="12188952" cy="2139696"/>
          </a:xfrm>
        </p:spPr>
        <p:txBody>
          <a:bodyPr/>
          <a:lstStyle/>
          <a:p>
            <a:pPr algn="ctr"/>
            <a:r>
              <a:rPr lang="en-US" sz="2800" dirty="0">
                <a:latin typeface="Arial"/>
                <a:cs typeface="Arial"/>
              </a:rPr>
              <a:t>US States and Local Governments Outlooks 2024</a:t>
            </a:r>
            <a:endParaRPr lang="en-US" sz="2800" dirty="0"/>
          </a:p>
        </p:txBody>
      </p:sp>
    </p:spTree>
    <p:extLst>
      <p:ext uri="{BB962C8B-B14F-4D97-AF65-F5344CB8AC3E}">
        <p14:creationId xmlns:p14="http://schemas.microsoft.com/office/powerpoint/2010/main" val="80347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6D404-CFF8-FDD6-5ED3-C1A5FDE080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15B501-6FBA-E847-498E-0BEE5712378D}"/>
              </a:ext>
            </a:extLst>
          </p:cNvPr>
          <p:cNvSpPr txBox="1"/>
          <p:nvPr/>
        </p:nvSpPr>
        <p:spPr>
          <a:xfrm>
            <a:off x="455761" y="439350"/>
            <a:ext cx="11265861" cy="492443"/>
          </a:xfrm>
          <a:prstGeom prst="rect">
            <a:avLst/>
          </a:prstGeom>
          <a:noFill/>
        </p:spPr>
        <p:txBody>
          <a:bodyPr wrap="square" lIns="0" tIns="0" rIns="0" bIns="0" rtlCol="0" anchor="t">
            <a:spAutoFit/>
          </a:bodyPr>
          <a:lstStyle/>
          <a:p>
            <a:pPr>
              <a:tabLst>
                <a:tab pos="230188" algn="l"/>
              </a:tabLst>
              <a:defRPr/>
            </a:pPr>
            <a:r>
              <a:rPr lang="en-US" sz="3200">
                <a:solidFill>
                  <a:srgbClr val="0028A0"/>
                </a:solidFill>
                <a:latin typeface="Arial"/>
                <a:cs typeface="Arial"/>
              </a:rPr>
              <a:t>Median tax revenue growth</a:t>
            </a:r>
            <a:endParaRPr lang="en-US" sz="3200">
              <a:solidFill>
                <a:srgbClr val="0028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6237A3-2938-B6C3-1D0D-ACCD05BA0775}"/>
              </a:ext>
            </a:extLst>
          </p:cNvPr>
          <p:cNvSpPr txBox="1"/>
          <p:nvPr/>
        </p:nvSpPr>
        <p:spPr>
          <a:xfrm>
            <a:off x="1745511" y="5209953"/>
            <a:ext cx="8148083" cy="7155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a:solidFill>
                  <a:schemeClr val="bg2"/>
                </a:solidFill>
                <a:cs typeface="Arial"/>
              </a:rPr>
              <a:t>Years are on a calendar basis</a:t>
            </a:r>
          </a:p>
          <a:p>
            <a:r>
              <a:rPr lang="en-US" sz="1200">
                <a:solidFill>
                  <a:schemeClr val="bg2"/>
                </a:solidFill>
                <a:cs typeface="Arial"/>
              </a:rPr>
              <a:t>PIT=personal or individual income taxes, CIT=corporate income taxes</a:t>
            </a:r>
            <a:endParaRPr lang="en-US">
              <a:solidFill>
                <a:schemeClr val="bg2"/>
              </a:solidFill>
              <a:cs typeface="Arial"/>
            </a:endParaRPr>
          </a:p>
          <a:p>
            <a:endParaRPr lang="en-US" sz="1200">
              <a:solidFill>
                <a:schemeClr val="bg2"/>
              </a:solidFill>
              <a:cs typeface="Arial"/>
            </a:endParaRPr>
          </a:p>
          <a:p>
            <a:pPr>
              <a:spcAft>
                <a:spcPts val="1200"/>
              </a:spcAft>
            </a:pPr>
            <a:r>
              <a:rPr lang="en-US" sz="1050" i="1">
                <a:solidFill>
                  <a:schemeClr val="bg2"/>
                </a:solidFill>
                <a:cs typeface="Arial"/>
              </a:rPr>
              <a:t>Sources: US Census of State and Local Governments, Federal Reserve Bank of St. Louis,</a:t>
            </a:r>
            <a:r>
              <a:rPr lang="en-US" sz="1050" b="1" i="1">
                <a:solidFill>
                  <a:schemeClr val="bg2"/>
                </a:solidFill>
                <a:cs typeface="Arial"/>
              </a:rPr>
              <a:t> </a:t>
            </a:r>
            <a:r>
              <a:rPr lang="en-US" sz="1050" i="1">
                <a:solidFill>
                  <a:schemeClr val="bg2"/>
                </a:solidFill>
                <a:cs typeface="Arial"/>
              </a:rPr>
              <a:t>Moody's Investors Service</a:t>
            </a:r>
            <a:endParaRPr lang="en-US" sz="1200">
              <a:solidFill>
                <a:schemeClr val="bg2"/>
              </a:solidFill>
              <a:cs typeface="Arial"/>
            </a:endParaRPr>
          </a:p>
        </p:txBody>
      </p:sp>
      <p:pic>
        <p:nvPicPr>
          <p:cNvPr id="2" name="Picture 1">
            <a:extLst>
              <a:ext uri="{FF2B5EF4-FFF2-40B4-BE49-F238E27FC236}">
                <a16:creationId xmlns:a16="http://schemas.microsoft.com/office/drawing/2014/main" id="{64AFE28C-E665-C3B1-9F2F-102D2A96A272}"/>
              </a:ext>
            </a:extLst>
          </p:cNvPr>
          <p:cNvPicPr>
            <a:picLocks noChangeAspect="1"/>
          </p:cNvPicPr>
          <p:nvPr/>
        </p:nvPicPr>
        <p:blipFill>
          <a:blip r:embed="rId3"/>
          <a:stretch>
            <a:fillRect/>
          </a:stretch>
        </p:blipFill>
        <p:spPr>
          <a:xfrm>
            <a:off x="885825" y="1804988"/>
            <a:ext cx="10420350" cy="3248025"/>
          </a:xfrm>
          <a:prstGeom prst="rect">
            <a:avLst/>
          </a:prstGeom>
        </p:spPr>
      </p:pic>
    </p:spTree>
    <p:extLst>
      <p:ext uri="{BB962C8B-B14F-4D97-AF65-F5344CB8AC3E}">
        <p14:creationId xmlns:p14="http://schemas.microsoft.com/office/powerpoint/2010/main" val="515164760"/>
      </p:ext>
    </p:extLst>
  </p:cSld>
  <p:clrMapOvr>
    <a:masterClrMapping/>
  </p:clrMapOvr>
</p:sld>
</file>

<file path=ppt/theme/theme1.xml><?xml version="1.0" encoding="utf-8"?>
<a:theme xmlns:a="http://schemas.openxmlformats.org/drawingml/2006/main" name="MCO Theme">
  <a:themeElements>
    <a:clrScheme name="Moody's Theme 4.0">
      <a:dk1>
        <a:srgbClr val="0028A0"/>
      </a:dk1>
      <a:lt1>
        <a:sysClr val="window" lastClr="FFFFFF"/>
      </a:lt1>
      <a:dk2>
        <a:srgbClr val="009FDF"/>
      </a:dk2>
      <a:lt2>
        <a:srgbClr val="000000"/>
      </a:lt2>
      <a:accent1>
        <a:srgbClr val="009775"/>
      </a:accent1>
      <a:accent2>
        <a:srgbClr val="41B6E6"/>
      </a:accent2>
      <a:accent3>
        <a:srgbClr val="0028A0"/>
      </a:accent3>
      <a:accent4>
        <a:srgbClr val="78BE20"/>
      </a:accent4>
      <a:accent5>
        <a:srgbClr val="75787B"/>
      </a:accent5>
      <a:accent6>
        <a:srgbClr val="002E5D"/>
      </a:accent6>
      <a:hlink>
        <a:srgbClr val="009FDF"/>
      </a:hlink>
      <a:folHlink>
        <a:srgbClr val="009FD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200"/>
          </a:spcAft>
          <a:defRPr sz="2000" dirty="0" err="1" smtClean="0">
            <a:solidFill>
              <a:schemeClr val="bg2"/>
            </a:solidFill>
          </a:defRPr>
        </a:defPPr>
      </a:lstStyle>
    </a:txDef>
  </a:objectDefaults>
  <a:extraClrSchemeLst/>
  <a:extLst>
    <a:ext uri="{05A4C25C-085E-4340-85A3-A5531E510DB2}">
      <thm15:themeFamily xmlns:thm15="http://schemas.microsoft.com/office/thememl/2012/main" name="MCO - Wide Format PPT Template (January 2023).potx" id="{3CE2AF30-544A-431C-9F6D-710583A50B07}" vid="{926A3D65-5C1A-477E-857B-490316CAB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20C68C7B60724580C4DD5C63B44E5F" ma:contentTypeVersion="32" ma:contentTypeDescription="Create a new document." ma:contentTypeScope="" ma:versionID="c30ba24e9266daa2723baf6ee673f853">
  <xsd:schema xmlns:xsd="http://www.w3.org/2001/XMLSchema" xmlns:xs="http://www.w3.org/2001/XMLSchema" xmlns:p="http://schemas.microsoft.com/office/2006/metadata/properties" xmlns:ns1="http://schemas.microsoft.com/sharepoint/v3" xmlns:ns2="da497a47-862c-4401-aa75-854d376f9174" xmlns:ns3="ce0af237-99bf-4178-ada0-de8fd1785a47" targetNamespace="http://schemas.microsoft.com/office/2006/metadata/properties" ma:root="true" ma:fieldsID="d46a75ec37f60b9a353aa7a9247ec90c" ns1:_="" ns2:_="" ns3:_="">
    <xsd:import namespace="http://schemas.microsoft.com/sharepoint/v3"/>
    <xsd:import namespace="da497a47-862c-4401-aa75-854d376f9174"/>
    <xsd:import namespace="ce0af237-99bf-4178-ada0-de8fd1785a47"/>
    <xsd:element name="properties">
      <xsd:complexType>
        <xsd:sequence>
          <xsd:element name="documentManagement">
            <xsd:complexType>
              <xsd:all>
                <xsd:element ref="ns2:MediaServiceMetadata" minOccurs="0"/>
                <xsd:element ref="ns2:MediaServiceFastMetadata" minOccurs="0"/>
                <xsd:element ref="ns1:AverageRating" minOccurs="0"/>
                <xsd:element ref="ns1:RatingCount" minOccurs="0"/>
                <xsd:element ref="ns1:RatedBy" minOccurs="0"/>
                <xsd:element ref="ns1:Ratings" minOccurs="0"/>
                <xsd:element ref="ns1:LikesCount" minOccurs="0"/>
                <xsd:element ref="ns1:LikedBy" minOccurs="0"/>
                <xsd:element ref="ns2:ShortDescription" minOccurs="0"/>
                <xsd:element ref="ns3:SharedWithUsers" minOccurs="0"/>
                <xsd:element ref="ns3:SharedWithDetails" minOccurs="0"/>
                <xsd:element ref="ns3:TaxCatchAll"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Comments" minOccurs="0"/>
                <xsd:element ref="ns2:MediaLengthInSeconds" minOccurs="0"/>
                <xsd:element ref="ns2:EventCode" minOccurs="0"/>
                <xsd:element ref="ns2:Documenttype" minOccurs="0"/>
                <xsd:element ref="ns1:PublishingStartDate" minOccurs="0"/>
                <xsd:element ref="ns1:PublishingExpirationDate" minOccurs="0"/>
                <xsd:element ref="ns2:lcf76f155ced4ddcb4097134ff3c332f" minOccurs="0"/>
                <xsd:element ref="ns2:Pers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0" nillable="true" ma:displayName="Rating (0-5)" ma:decimals="2" ma:description="Average value of all the ratings that have been submitted" ma:internalName="AverageRating" ma:readOnly="true">
      <xsd:simpleType>
        <xsd:restriction base="dms:Number"/>
      </xsd:simpleType>
    </xsd:element>
    <xsd:element name="RatingCount" ma:index="11" nillable="true" ma:displayName="Number of Ratings" ma:decimals="0" ma:description="Number of ratings submitted" ma:internalName="RatingCount" ma:readOnly="true">
      <xsd:simpleType>
        <xsd:restriction base="dms:Number"/>
      </xsd:simpleType>
    </xsd:element>
    <xsd:element name="RatedBy" ma:index="1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User ratings" ma:description="User ratings for the item" ma:hidden="true" ma:internalName="Ratings">
      <xsd:simpleType>
        <xsd:restriction base="dms:Note"/>
      </xsd:simpleType>
    </xsd:element>
    <xsd:element name="LikesCount" ma:index="14" nillable="true" ma:displayName="Number of Likes" ma:internalName="LikesCount">
      <xsd:simpleType>
        <xsd:restriction base="dms:Unknown"/>
      </xsd:simpleType>
    </xsd:element>
    <xsd:element name="LikedBy" ma:index="1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StartDate" ma:index="3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3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497a47-862c-4401-aa75-854d376f91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hortDescription" ma:index="16" nillable="true" ma:displayName="Short Description" ma:format="Dropdown" ma:internalName="ShortDescription">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Comments" ma:index="28" nillable="true" ma:displayName="Comments" ma:description="All meeting notes are located here." ma:format="Dropdown" ma:internalName="Comments">
      <xsd:simpleType>
        <xsd:restriction base="dms:Text">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EventCode" ma:index="30" nillable="true" ma:displayName="Event Code" ma:description="Please enter the event code - enter N/A if this is not an event related document" ma:format="Dropdown" ma:internalName="EventCode">
      <xsd:simpleType>
        <xsd:restriction base="dms:Text">
          <xsd:maxLength value="8"/>
        </xsd:restriction>
      </xsd:simpleType>
    </xsd:element>
    <xsd:element name="Documenttype" ma:index="31" nillable="true" ma:displayName="Document type" ma:description="Please choose what type of document this is" ma:format="Dropdown" ma:internalName="Documenttype">
      <xsd:simpleType>
        <xsd:restriction base="dms:Choice">
          <xsd:enumeration value="Agenda"/>
          <xsd:enumeration value="Budget sheet"/>
          <xsd:enumeration value="Project plan"/>
          <xsd:enumeration value="Invoice/Refund doc"/>
          <xsd:enumeration value="Comms (internal or external)"/>
          <xsd:enumeration value="Misc (event-related doc)"/>
          <xsd:enumeration value="Other (other non-event doc)"/>
          <xsd:enumeration value="SCOPE"/>
          <xsd:enumeration value="COPE"/>
          <xsd:enumeration value="Copy"/>
        </xsd:restriction>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fe463ce4-1673-456b-b56a-569ad750cc17" ma:termSetId="09814cd3-568e-fe90-9814-8d621ff8fb84" ma:anchorId="fba54fb3-c3e1-fe81-a776-ca4b69148c4d" ma:open="true" ma:isKeyword="false">
      <xsd:complexType>
        <xsd:sequence>
          <xsd:element ref="pc:Terms" minOccurs="0" maxOccurs="1"/>
        </xsd:sequence>
      </xsd:complexType>
    </xsd:element>
    <xsd:element name="Person" ma:index="36"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0af237-99bf-4178-ada0-de8fd1785a4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83d5152-b1eb-4517-8d16-69ecfa1a2c25}" ma:internalName="TaxCatchAll" ma:showField="CatchAllData" ma:web="ce0af237-99bf-4178-ada0-de8fd1785a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e0af237-99bf-4178-ada0-de8fd1785a47" xsi:nil="true"/>
    <lcf76f155ced4ddcb4097134ff3c332f xmlns="da497a47-862c-4401-aa75-854d376f9174">
      <Terms xmlns="http://schemas.microsoft.com/office/infopath/2007/PartnerControls"/>
    </lcf76f155ced4ddcb4097134ff3c332f>
    <LikesCount xmlns="http://schemas.microsoft.com/sharepoint/v3" xsi:nil="true"/>
    <ShortDescription xmlns="da497a47-862c-4401-aa75-854d376f9174" xsi:nil="true"/>
    <Comments xmlns="da497a47-862c-4401-aa75-854d376f9174" xsi:nil="true"/>
    <Ratings xmlns="http://schemas.microsoft.com/sharepoint/v3" xsi:nil="true"/>
    <LikedBy xmlns="http://schemas.microsoft.com/sharepoint/v3">
      <UserInfo>
        <DisplayName/>
        <AccountId xsi:nil="true"/>
        <AccountType/>
      </UserInfo>
    </LikedBy>
    <PublishingExpirationDate xmlns="http://schemas.microsoft.com/sharepoint/v3" xsi:nil="true"/>
    <PublishingStartDate xmlns="http://schemas.microsoft.com/sharepoint/v3" xsi:nil="true"/>
    <Person xmlns="da497a47-862c-4401-aa75-854d376f9174">
      <UserInfo>
        <DisplayName/>
        <AccountId xsi:nil="true"/>
        <AccountType/>
      </UserInfo>
    </Person>
    <EventCode xmlns="da497a47-862c-4401-aa75-854d376f9174" xsi:nil="true"/>
    <Documenttype xmlns="da497a47-862c-4401-aa75-854d376f9174" xsi:nil="true"/>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0432104-B669-4169-A404-BEF685A4AFD9}">
  <ds:schemaRefs>
    <ds:schemaRef ds:uri="http://schemas.microsoft.com/sharepoint/v3/contenttype/forms"/>
  </ds:schemaRefs>
</ds:datastoreItem>
</file>

<file path=customXml/itemProps2.xml><?xml version="1.0" encoding="utf-8"?>
<ds:datastoreItem xmlns:ds="http://schemas.openxmlformats.org/officeDocument/2006/customXml" ds:itemID="{836F95A7-D8B0-4323-A569-9EC69CA82187}">
  <ds:schemaRefs>
    <ds:schemaRef ds:uri="ce0af237-99bf-4178-ada0-de8fd1785a47"/>
    <ds:schemaRef ds:uri="da497a47-862c-4401-aa75-854d376f91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0F07BA-FAC8-4888-9B08-99E5849013ED}">
  <ds:schemaRefs>
    <ds:schemaRef ds:uri="451bc76a-d685-40f0-9690-d61405b2ee76"/>
    <ds:schemaRef ds:uri="ce0af237-99bf-4178-ada0-de8fd1785a47"/>
    <ds:schemaRef ds:uri="da497a47-862c-4401-aa75-854d376f91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MCO Theme</Template>
  <TotalTime>0</TotalTime>
  <Words>1972</Words>
  <Application>Microsoft Office PowerPoint</Application>
  <PresentationFormat>Widescreen</PresentationFormat>
  <Paragraphs>83</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Calibri</vt:lpstr>
      <vt:lpstr>MCO Theme</vt:lpstr>
      <vt:lpstr>US States and Local Governments Outlooks 2024</vt:lpstr>
      <vt:lpstr>|  Webinar Series </vt:lpstr>
      <vt:lpstr>Agenda</vt:lpstr>
      <vt:lpstr>1</vt:lpstr>
      <vt:lpstr>US States and Local Governments Outlooks 2024</vt:lpstr>
      <vt:lpstr>2</vt:lpstr>
      <vt:lpstr>PowerPoint Presentation</vt:lpstr>
      <vt:lpstr>US States and Local Governments Outlooks 2024</vt:lpstr>
      <vt:lpstr>PowerPoint Presentation</vt:lpstr>
      <vt:lpstr>PowerPoint Presentation</vt:lpstr>
      <vt:lpstr>3</vt:lpstr>
      <vt:lpstr>Reserves improved across rating categories</vt:lpstr>
      <vt:lpstr>Wages will continue to grow above rate of inflation</vt:lpstr>
      <vt:lpstr>US States and Local Governments Outlooks 2024</vt:lpstr>
      <vt:lpstr>Increasing insurance costs reflect environmental risk, burden on homeowners</vt:lpstr>
      <vt:lpstr>US States and Local Governments Outlooks 2024</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Low, Zaneta</dc:creator>
  <cp:lastModifiedBy>Hetty Chang (MIS - Ratings)</cp:lastModifiedBy>
  <cp:revision>167</cp:revision>
  <dcterms:created xsi:type="dcterms:W3CDTF">2023-05-11T03:25:49Z</dcterms:created>
  <dcterms:modified xsi:type="dcterms:W3CDTF">2024-01-10T19:47:30Z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0x01010053D7997CA5AB044FA9D4093CC1C53413</vt:lpwstr>
  </property>
</Properties>
</file>